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4630400" cy="9144000"/>
  <p:notesSz cx="6858000" cy="9144000"/>
  <p:embeddedFontLst>
    <p:embeddedFont>
      <p:font typeface="Arial Bold" charset="1" panose="020B0704020202020204"/>
      <p:regular r:id="rId20"/>
    </p:embeddedFont>
    <p:embeddedFont>
      <p:font typeface="Arial" charset="1" panose="020B0604020202020204"/>
      <p:regular r:id="rId21"/>
    </p:embeddedFont>
    <p:embeddedFont>
      <p:font typeface="Arial Italics" charset="1" panose="020B0604020202090204"/>
      <p:regular r:id="rId22"/>
    </p:embeddedFont>
    <p:embeddedFont>
      <p:font typeface="Arial Bold Italics" charset="1" panose="020B0704020202090204"/>
      <p:regular r:id="rId23"/>
    </p:embeddedFont>
    <p:embeddedFont>
      <p:font typeface="Helvetica" charset="1" panose="020B05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jpeg" Type="http://schemas.openxmlformats.org/officeDocument/2006/relationships/image"/><Relationship Id="rId4" Target="../media/image23.png" Type="http://schemas.openxmlformats.org/officeDocument/2006/relationships/image"/><Relationship Id="rId5" Target="../media/image24.jpe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Relationship Id="rId6" Target="../media/image31.jpeg" Type="http://schemas.openxmlformats.org/officeDocument/2006/relationships/image"/><Relationship Id="rId7" Target="../media/image11.jpeg" Type="http://schemas.openxmlformats.org/officeDocument/2006/relationships/image"/><Relationship Id="rId8" Target="../media/image2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pn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4630400" cy="8474776"/>
            <a:chOff x="0" y="0"/>
            <a:chExt cx="19507200" cy="112997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507200" cy="11299715"/>
            </a:xfrm>
            <a:custGeom>
              <a:avLst/>
              <a:gdLst/>
              <a:ahLst/>
              <a:cxnLst/>
              <a:rect r="r" b="b" t="t" l="l"/>
              <a:pathLst>
                <a:path h="11299715" w="19507200">
                  <a:moveTo>
                    <a:pt x="0" y="0"/>
                  </a:moveTo>
                  <a:lnTo>
                    <a:pt x="19507200" y="0"/>
                  </a:lnTo>
                  <a:lnTo>
                    <a:pt x="19507200" y="11299715"/>
                  </a:lnTo>
                  <a:lnTo>
                    <a:pt x="0" y="11299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3153" r="0" b="-1597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7999" y="1787187"/>
            <a:ext cx="2097866" cy="2097866"/>
            <a:chOff x="0" y="0"/>
            <a:chExt cx="2557170" cy="2557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2"/>
              <a:stretch>
                <a:fillRect l="0" t="-7142" r="3" b="-713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70405" y="1650595"/>
            <a:ext cx="1943491" cy="1943491"/>
            <a:chOff x="0" y="0"/>
            <a:chExt cx="2591321" cy="25913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83216" y="1663397"/>
            <a:ext cx="1917878" cy="1917878"/>
            <a:chOff x="0" y="0"/>
            <a:chExt cx="2557170" cy="25571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3"/>
              <a:stretch>
                <a:fillRect l="0" t="-8765" r="3" b="-876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268983" y="3638917"/>
            <a:ext cx="2146335" cy="633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Marcin Hydzik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Prezes Zarządu 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Związku Polskich Przetwórców Mleka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12830" y="1617518"/>
            <a:ext cx="1943491" cy="1943491"/>
            <a:chOff x="0" y="0"/>
            <a:chExt cx="2591321" cy="25913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338443" y="1624081"/>
            <a:ext cx="1917878" cy="1917878"/>
            <a:chOff x="0" y="0"/>
            <a:chExt cx="2557170" cy="2557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4"/>
              <a:stretch>
                <a:fillRect l="-11011" t="0" r="-11007" b="3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167793" y="3608634"/>
            <a:ext cx="2259178" cy="7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Aleksandra Majda</a:t>
            </a:r>
          </a:p>
          <a:p>
            <a:pPr algn="ctr">
              <a:lnSpc>
                <a:spcPts val="1148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Prezeska Stowarzyszenia ESG Impact Network CEO i założycielka agencji Go Green Strategy &amp; Communication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120810" y="1617518"/>
            <a:ext cx="1943491" cy="1943491"/>
            <a:chOff x="0" y="0"/>
            <a:chExt cx="2591321" cy="25913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133611" y="1630329"/>
            <a:ext cx="1917878" cy="1917878"/>
            <a:chOff x="0" y="0"/>
            <a:chExt cx="2557170" cy="25571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5"/>
              <a:stretch>
                <a:fillRect l="0" t="-6961" r="3" b="-6958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8931795" y="3637752"/>
            <a:ext cx="2290334" cy="1164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Waldemar Pawlak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Senator RP, Przewodniczący Komisji 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Gospodarki Narodowej i Innowacyjności</a:t>
            </a:r>
          </a:p>
          <a:p>
            <a:pPr algn="ctr">
              <a:lnSpc>
                <a:spcPts val="1941"/>
              </a:lnSpc>
            </a:pPr>
          </a:p>
          <a:p>
            <a:pPr algn="ctr">
              <a:lnSpc>
                <a:spcPts val="1941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28197" y="420935"/>
            <a:ext cx="14174006" cy="929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b="true" sz="2739" i="true" spc="-57" u="sng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Panel II:</a:t>
            </a:r>
            <a:r>
              <a:rPr lang="en-US" b="true" sz="2739" i="true" spc="-57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3616"/>
              </a:lnSpc>
            </a:pPr>
            <a:r>
              <a:rPr lang="en-US" b="true" sz="2740" i="true" spc="-59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„Łańcuchy dostaw wołowiny w kierunku net-zero, ESG </a:t>
            </a:r>
            <a:r>
              <a:rPr lang="en-US" b="true" sz="2740" i="true" spc="-59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 raportowanie emisji Scope 3”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1990" y="1411600"/>
            <a:ext cx="1365542" cy="53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4"/>
              </a:lnSpc>
            </a:pPr>
            <a:r>
              <a:rPr lang="en-US" sz="1517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2124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04390" y="4036336"/>
            <a:ext cx="2659768" cy="698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7"/>
              </a:lnSpc>
            </a:pPr>
            <a:r>
              <a:rPr lang="en-US" sz="1719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Michał Siwek</a:t>
            </a:r>
          </a:p>
          <a:p>
            <a:pPr algn="ctr">
              <a:lnSpc>
                <a:spcPts val="1557"/>
              </a:lnSpc>
            </a:pPr>
            <a:r>
              <a:rPr lang="en-US" sz="1112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Dyrektor ds. Dekarbonizacji i Bioróżnorodności, BNP Paribas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22129" y="3586526"/>
            <a:ext cx="3180074" cy="114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1"/>
              </a:lnSpc>
            </a:pPr>
            <a:r>
              <a:rPr lang="en-US" sz="157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Monika Żochowska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Kierownik ds. Zapewnienia Jakości 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i Zrównoważonego Rozwoju w Łańcuchu Dostaw </a:t>
            </a:r>
          </a:p>
          <a:p>
            <a:pPr algn="ctr">
              <a:lnSpc>
                <a:spcPts val="1423"/>
              </a:lnSpc>
            </a:pPr>
            <a:r>
              <a:rPr lang="en-US" sz="101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Dział Jakości INALCA POLAND</a:t>
            </a:r>
          </a:p>
          <a:p>
            <a:pPr algn="ctr">
              <a:lnSpc>
                <a:spcPts val="1423"/>
              </a:lnSpc>
            </a:pPr>
          </a:p>
          <a:p>
            <a:pPr algn="ctr">
              <a:lnSpc>
                <a:spcPts val="1423"/>
              </a:lnSpc>
            </a:pPr>
          </a:p>
        </p:txBody>
      </p:sp>
      <p:grpSp>
        <p:nvGrpSpPr>
          <p:cNvPr name="Group 23" id="23"/>
          <p:cNvGrpSpPr/>
          <p:nvPr/>
        </p:nvGrpSpPr>
        <p:grpSpPr>
          <a:xfrm rot="0">
            <a:off x="11840416" y="1591905"/>
            <a:ext cx="1943491" cy="1943491"/>
            <a:chOff x="0" y="0"/>
            <a:chExt cx="2591321" cy="259132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853227" y="1604717"/>
            <a:ext cx="1917878" cy="1917878"/>
            <a:chOff x="0" y="0"/>
            <a:chExt cx="2557170" cy="25571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6"/>
              <a:stretch>
                <a:fillRect l="0" t="-8116" r="3" b="-8112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699574" y="8551783"/>
            <a:ext cx="11144250" cy="29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824" spc="456">
                <a:solidFill>
                  <a:srgbClr val="FEFFFC"/>
                </a:solidFill>
                <a:latin typeface="Helvetica"/>
                <a:ea typeface="Helvetica"/>
                <a:cs typeface="Helvetica"/>
                <a:sym typeface="Helvetica"/>
              </a:rPr>
              <a:t>XII MIĘDZYNARODOWE FORUM WOŁOWINY 2026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0019" y="447967"/>
            <a:ext cx="12590361" cy="120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b="true" sz="2439" i="true" spc="-51" u="sng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Wprowadzenie do Panelu III:</a:t>
            </a:r>
            <a:r>
              <a:rPr lang="en-US" b="true" sz="2439" i="true" spc="-51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3220"/>
              </a:lnSpc>
            </a:pPr>
            <a:r>
              <a:rPr lang="en-US" b="true" sz="2440" i="true" spc="-52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“Strategia europejskiego sektora wołowiny – rekomendacje do EU Livestock Strategy”</a:t>
            </a:r>
          </a:p>
          <a:p>
            <a:pPr algn="ctr">
              <a:lnSpc>
                <a:spcPts val="322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2252060" y="1738634"/>
            <a:ext cx="4364698" cy="4364698"/>
            <a:chOff x="0" y="0"/>
            <a:chExt cx="5819597" cy="58195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19521" cy="5819521"/>
            </a:xfrm>
            <a:custGeom>
              <a:avLst/>
              <a:gdLst/>
              <a:ahLst/>
              <a:cxnLst/>
              <a:rect r="r" b="b" t="t" l="l"/>
              <a:pathLst>
                <a:path h="5819521" w="5819521">
                  <a:moveTo>
                    <a:pt x="5237480" y="5819267"/>
                  </a:moveTo>
                  <a:lnTo>
                    <a:pt x="582041" y="5819267"/>
                  </a:lnTo>
                  <a:cubicBezTo>
                    <a:pt x="260731" y="5819267"/>
                    <a:pt x="0" y="5558663"/>
                    <a:pt x="0" y="5237480"/>
                  </a:cubicBezTo>
                  <a:lnTo>
                    <a:pt x="0" y="582041"/>
                  </a:lnTo>
                  <a:cubicBezTo>
                    <a:pt x="0" y="260731"/>
                    <a:pt x="260731" y="0"/>
                    <a:pt x="582041" y="0"/>
                  </a:cubicBezTo>
                  <a:lnTo>
                    <a:pt x="5237480" y="0"/>
                  </a:lnTo>
                  <a:cubicBezTo>
                    <a:pt x="5558536" y="0"/>
                    <a:pt x="5819521" y="260731"/>
                    <a:pt x="5819521" y="582041"/>
                  </a:cubicBezTo>
                  <a:lnTo>
                    <a:pt x="5819521" y="5237480"/>
                  </a:lnTo>
                  <a:cubicBezTo>
                    <a:pt x="5819521" y="5558536"/>
                    <a:pt x="5558790" y="5819521"/>
                    <a:pt x="5237480" y="5819521"/>
                  </a:cubicBezTo>
                  <a:close/>
                </a:path>
              </a:pathLst>
            </a:custGeom>
            <a:blipFill>
              <a:blip r:embed="rId2"/>
              <a:stretch>
                <a:fillRect l="-19818" t="0" r="-19819" b="-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215685" y="3056590"/>
            <a:ext cx="5162655" cy="1652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3317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Sarah Strachan</a:t>
            </a:r>
          </a:p>
          <a:p>
            <a:pPr algn="ctr">
              <a:lnSpc>
                <a:spcPts val="2661"/>
              </a:lnSpc>
            </a:pPr>
            <a:r>
              <a:rPr lang="en-US" sz="214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General Manager of Research, Development &amp; Adoption (RDA) at Meat &amp; Livestock Australia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69774" y="1984968"/>
            <a:ext cx="1824887" cy="1824887"/>
            <a:chOff x="0" y="0"/>
            <a:chExt cx="2557170" cy="2557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53523" y="1945760"/>
            <a:ext cx="1829590" cy="1829590"/>
            <a:chOff x="0" y="0"/>
            <a:chExt cx="2557170" cy="2557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3"/>
              <a:stretch>
                <a:fillRect l="0" t="0" r="3" b="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4659892" y="1981202"/>
            <a:ext cx="1824887" cy="1824887"/>
            <a:chOff x="0" y="0"/>
            <a:chExt cx="2557170" cy="25571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4"/>
              <a:stretch>
                <a:fillRect l="0" t="-26189" r="3" b="-26185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529016" y="1915982"/>
            <a:ext cx="1853020" cy="1853020"/>
            <a:chOff x="0" y="0"/>
            <a:chExt cx="2557170" cy="2557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5"/>
              <a:stretch>
                <a:fillRect l="0" t="-11240" r="0" b="-3839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512522" y="1945760"/>
            <a:ext cx="1775578" cy="1775578"/>
            <a:chOff x="0" y="0"/>
            <a:chExt cx="2557170" cy="25571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57272" cy="2557272"/>
            </a:xfrm>
            <a:custGeom>
              <a:avLst/>
              <a:gdLst/>
              <a:ahLst/>
              <a:cxnLst/>
              <a:rect r="r" b="b" t="t" l="l"/>
              <a:pathLst>
                <a:path h="2557272" w="2557272">
                  <a:moveTo>
                    <a:pt x="2301494" y="2557145"/>
                  </a:moveTo>
                  <a:lnTo>
                    <a:pt x="255778" y="2557145"/>
                  </a:lnTo>
                  <a:cubicBezTo>
                    <a:pt x="114554" y="2557145"/>
                    <a:pt x="0" y="2442591"/>
                    <a:pt x="0" y="2301494"/>
                  </a:cubicBezTo>
                  <a:lnTo>
                    <a:pt x="0" y="255778"/>
                  </a:lnTo>
                  <a:cubicBezTo>
                    <a:pt x="0" y="114554"/>
                    <a:pt x="114554" y="0"/>
                    <a:pt x="255778" y="0"/>
                  </a:cubicBezTo>
                  <a:lnTo>
                    <a:pt x="2301494" y="0"/>
                  </a:lnTo>
                  <a:cubicBezTo>
                    <a:pt x="2442591" y="0"/>
                    <a:pt x="2557272" y="114554"/>
                    <a:pt x="2557272" y="255778"/>
                  </a:cubicBezTo>
                  <a:lnTo>
                    <a:pt x="2557272" y="2301494"/>
                  </a:lnTo>
                  <a:cubicBezTo>
                    <a:pt x="2557272" y="2442591"/>
                    <a:pt x="2442718" y="2557272"/>
                    <a:pt x="2301494" y="2557272"/>
                  </a:cubicBezTo>
                  <a:close/>
                </a:path>
              </a:pathLst>
            </a:custGeom>
            <a:blipFill>
              <a:blip r:embed="rId6"/>
              <a:stretch>
                <a:fillRect l="-1767" t="0" r="-1764" b="3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457968" y="3781892"/>
            <a:ext cx="1884687" cy="1259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7"/>
              </a:lnSpc>
            </a:pPr>
            <a:r>
              <a:rPr lang="en-US" sz="1319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Marek Zagórski</a:t>
            </a:r>
          </a:p>
          <a:p>
            <a:pPr algn="ctr">
              <a:lnSpc>
                <a:spcPts val="1195"/>
              </a:lnSpc>
            </a:pPr>
            <a:r>
              <a:rPr lang="en-US" sz="85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Przewodniczący Wspólnego Komitetu Rolnictwa </a:t>
            </a:r>
          </a:p>
          <a:p>
            <a:pPr algn="ctr">
              <a:lnSpc>
                <a:spcPts val="1195"/>
              </a:lnSpc>
            </a:pPr>
            <a:r>
              <a:rPr lang="en-US" sz="85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i Gospodarki Żywnościowej, Krajowej Izby Gospodarczej i Federacji Przedsiębiorców Polskich</a:t>
            </a:r>
          </a:p>
          <a:p>
            <a:pPr algn="ctr">
              <a:lnSpc>
                <a:spcPts val="1195"/>
              </a:lnSpc>
            </a:pPr>
          </a:p>
          <a:p>
            <a:pPr algn="ctr">
              <a:lnSpc>
                <a:spcPts val="119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32614" y="421079"/>
            <a:ext cx="13892933" cy="929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b="true" sz="2758" i="true" spc="-71" u="sng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Panel III:</a:t>
            </a:r>
            <a:r>
              <a:rPr lang="en-US" b="true" sz="2758" i="true" spc="-71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3641"/>
              </a:lnSpc>
            </a:pPr>
            <a:r>
              <a:rPr lang="en-US" b="true" sz="2758" i="true" spc="-74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“Strategia europejskiego sektora wołowiny – rekomendacje do EU Livestock Strategy”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99574" y="8551783"/>
            <a:ext cx="11144250" cy="29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824" spc="456">
                <a:solidFill>
                  <a:srgbClr val="FEFFFC"/>
                </a:solidFill>
                <a:latin typeface="Helvetica"/>
                <a:ea typeface="Helvetica"/>
                <a:cs typeface="Helvetica"/>
                <a:sym typeface="Helvetica"/>
              </a:rPr>
              <a:t>XII MIĘDZYNARODOWE FORUM WOŁOWINY 2026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32614" y="1844153"/>
            <a:ext cx="1867805" cy="1867805"/>
            <a:chOff x="0" y="0"/>
            <a:chExt cx="2609952" cy="260995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09977" cy="2609977"/>
            </a:xfrm>
            <a:custGeom>
              <a:avLst/>
              <a:gdLst/>
              <a:ahLst/>
              <a:cxnLst/>
              <a:rect r="r" b="b" t="t" l="l"/>
              <a:pathLst>
                <a:path h="2609977" w="2609977">
                  <a:moveTo>
                    <a:pt x="2348992" y="2609977"/>
                  </a:moveTo>
                  <a:lnTo>
                    <a:pt x="260985" y="2609977"/>
                  </a:lnTo>
                  <a:cubicBezTo>
                    <a:pt x="116967" y="2609977"/>
                    <a:pt x="0" y="2493010"/>
                    <a:pt x="0" y="2348992"/>
                  </a:cubicBezTo>
                  <a:lnTo>
                    <a:pt x="0" y="260985"/>
                  </a:lnTo>
                  <a:cubicBezTo>
                    <a:pt x="0" y="116967"/>
                    <a:pt x="116967" y="0"/>
                    <a:pt x="260985" y="0"/>
                  </a:cubicBezTo>
                  <a:lnTo>
                    <a:pt x="2348992" y="0"/>
                  </a:lnTo>
                  <a:cubicBezTo>
                    <a:pt x="2493010" y="0"/>
                    <a:pt x="2609977" y="116967"/>
                    <a:pt x="2609977" y="260985"/>
                  </a:cubicBezTo>
                  <a:lnTo>
                    <a:pt x="2609977" y="2348992"/>
                  </a:lnTo>
                  <a:cubicBezTo>
                    <a:pt x="2609977" y="2493010"/>
                    <a:pt x="2493010" y="2609977"/>
                    <a:pt x="2348992" y="2609977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39276" y="1850824"/>
            <a:ext cx="1854472" cy="1854472"/>
            <a:chOff x="0" y="0"/>
            <a:chExt cx="2591321" cy="259132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7"/>
              <a:stretch>
                <a:fillRect l="0" t="-9506" r="0" b="-9507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559790" y="3866364"/>
            <a:ext cx="2044854" cy="52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1"/>
              </a:lnSpc>
            </a:pPr>
            <a:r>
              <a:rPr lang="en-US" sz="1404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</a:t>
            </a:r>
            <a:r>
              <a:rPr lang="en-US" sz="1404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ałgorzata Gromadzka</a:t>
            </a:r>
          </a:p>
          <a:p>
            <a:pPr algn="ctr">
              <a:lnSpc>
                <a:spcPts val="1167"/>
              </a:lnSpc>
            </a:pP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ekretarz Stanu, Ministerstwo Rolnictw</a:t>
            </a: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a i Rozwoju Wsi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709453" y="3842484"/>
            <a:ext cx="1725764" cy="628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8"/>
              </a:lnSpc>
            </a:pPr>
            <a:r>
              <a:rPr lang="en-US" sz="1177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prof. dr hab. </a:t>
            </a:r>
          </a:p>
          <a:p>
            <a:pPr algn="ctr">
              <a:lnSpc>
                <a:spcPts val="2037"/>
              </a:lnSpc>
            </a:pPr>
            <a:r>
              <a:rPr lang="en-US" sz="145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Marcin Gołębiewski</a:t>
            </a:r>
          </a:p>
          <a:p>
            <a:pPr algn="ctr">
              <a:lnSpc>
                <a:spcPts val="1318"/>
              </a:lnSpc>
            </a:pP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Prorektor ds. rozwoju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479117" y="3799373"/>
            <a:ext cx="2026740" cy="41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145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Joao Pacheco</a:t>
            </a:r>
          </a:p>
          <a:p>
            <a:pPr algn="ctr">
              <a:lnSpc>
                <a:spcPts val="1158"/>
              </a:lnSpc>
            </a:pP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Senior Fellow </a:t>
            </a:r>
            <a:r>
              <a:rPr lang="en-US" sz="94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Farm Europe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767562" y="3811553"/>
            <a:ext cx="1428702" cy="65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145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Hélène Simonin</a:t>
            </a:r>
          </a:p>
          <a:p>
            <a:pPr algn="ctr">
              <a:lnSpc>
                <a:spcPts val="1409"/>
              </a:lnSpc>
            </a:pPr>
            <a:r>
              <a:rPr lang="en-US" sz="100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Sustainability </a:t>
            </a:r>
          </a:p>
          <a:p>
            <a:pPr algn="ctr">
              <a:lnSpc>
                <a:spcPts val="1409"/>
              </a:lnSpc>
            </a:pPr>
            <a:r>
              <a:rPr lang="en-US" sz="100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and Food Policy, UECBV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76454" y="1535584"/>
            <a:ext cx="1285883" cy="508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40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1972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32614" y="3802067"/>
            <a:ext cx="1825093" cy="769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6"/>
              </a:lnSpc>
            </a:pPr>
            <a:r>
              <a:rPr lang="en-US" sz="141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Karol Bujoczek</a:t>
            </a:r>
          </a:p>
          <a:p>
            <a:pPr algn="ctr">
              <a:lnSpc>
                <a:spcPts val="1279"/>
              </a:lnSpc>
            </a:pPr>
            <a:r>
              <a:rPr lang="en-US" sz="91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Dyrektor Wydawniczy</a:t>
            </a:r>
          </a:p>
          <a:p>
            <a:pPr algn="ctr">
              <a:lnSpc>
                <a:spcPts val="1279"/>
              </a:lnSpc>
            </a:pPr>
            <a:r>
              <a:rPr lang="en-US" sz="91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Przewodniczący Rady Redaktorów </a:t>
            </a:r>
          </a:p>
          <a:p>
            <a:pPr algn="ctr">
              <a:lnSpc>
                <a:spcPts val="1279"/>
              </a:lnSpc>
            </a:pPr>
            <a:r>
              <a:rPr lang="en-US" sz="91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 AgroHorti Media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43075" y="8447141"/>
            <a:ext cx="11144250" cy="29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824" spc="456">
                <a:solidFill>
                  <a:srgbClr val="FEFFFC"/>
                </a:solidFill>
                <a:latin typeface="Helvetica"/>
                <a:ea typeface="Helvetica"/>
                <a:cs typeface="Helvetica"/>
                <a:sym typeface="Helvetica"/>
              </a:rPr>
              <a:t>XII MIĘDZYNARODOWE FORUM WOŁOWINY 2026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618128" y="1995492"/>
            <a:ext cx="1803839" cy="1803839"/>
            <a:chOff x="0" y="0"/>
            <a:chExt cx="5819597" cy="581959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819521" cy="5819521"/>
            </a:xfrm>
            <a:custGeom>
              <a:avLst/>
              <a:gdLst/>
              <a:ahLst/>
              <a:cxnLst/>
              <a:rect r="r" b="b" t="t" l="l"/>
              <a:pathLst>
                <a:path h="5819521" w="5819521">
                  <a:moveTo>
                    <a:pt x="5237480" y="5819267"/>
                  </a:moveTo>
                  <a:lnTo>
                    <a:pt x="582041" y="5819267"/>
                  </a:lnTo>
                  <a:cubicBezTo>
                    <a:pt x="260731" y="5819267"/>
                    <a:pt x="0" y="5558663"/>
                    <a:pt x="0" y="5237480"/>
                  </a:cubicBezTo>
                  <a:lnTo>
                    <a:pt x="0" y="582041"/>
                  </a:lnTo>
                  <a:cubicBezTo>
                    <a:pt x="0" y="260731"/>
                    <a:pt x="260731" y="0"/>
                    <a:pt x="582041" y="0"/>
                  </a:cubicBezTo>
                  <a:lnTo>
                    <a:pt x="5237480" y="0"/>
                  </a:lnTo>
                  <a:cubicBezTo>
                    <a:pt x="5558536" y="0"/>
                    <a:pt x="5819521" y="260731"/>
                    <a:pt x="5819521" y="582041"/>
                  </a:cubicBezTo>
                  <a:lnTo>
                    <a:pt x="5819521" y="5237480"/>
                  </a:lnTo>
                  <a:cubicBezTo>
                    <a:pt x="5819521" y="5558536"/>
                    <a:pt x="5558790" y="5819521"/>
                    <a:pt x="5237480" y="5819521"/>
                  </a:cubicBezTo>
                  <a:close/>
                </a:path>
              </a:pathLst>
            </a:custGeom>
            <a:blipFill>
              <a:blip r:embed="rId8"/>
              <a:stretch>
                <a:fillRect l="-19818" t="0" r="-19819" b="-1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6580419" y="3847314"/>
            <a:ext cx="1765348" cy="647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7"/>
              </a:lnSpc>
            </a:pPr>
            <a:r>
              <a:rPr lang="en-US" sz="129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Sarah Strachan</a:t>
            </a:r>
          </a:p>
          <a:p>
            <a:pPr algn="ctr">
              <a:lnSpc>
                <a:spcPts val="1041"/>
              </a:lnSpc>
            </a:pPr>
            <a:r>
              <a:rPr lang="en-US" sz="83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General Manager of Research, Development &amp; Adoption (RDA) at Meat &amp; Livestock Australia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11595" y="2077660"/>
            <a:ext cx="2091509" cy="2091509"/>
            <a:chOff x="0" y="0"/>
            <a:chExt cx="2745816" cy="2745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45867" cy="2745867"/>
            </a:xfrm>
            <a:custGeom>
              <a:avLst/>
              <a:gdLst/>
              <a:ahLst/>
              <a:cxnLst/>
              <a:rect r="r" b="b" t="t" l="l"/>
              <a:pathLst>
                <a:path h="2745867" w="2745867">
                  <a:moveTo>
                    <a:pt x="2471293" y="2745867"/>
                  </a:moveTo>
                  <a:lnTo>
                    <a:pt x="274574" y="2745867"/>
                  </a:lnTo>
                  <a:cubicBezTo>
                    <a:pt x="123063" y="2745867"/>
                    <a:pt x="0" y="2622804"/>
                    <a:pt x="0" y="2471293"/>
                  </a:cubicBezTo>
                  <a:lnTo>
                    <a:pt x="0" y="274574"/>
                  </a:lnTo>
                  <a:cubicBezTo>
                    <a:pt x="0" y="123063"/>
                    <a:pt x="123063" y="0"/>
                    <a:pt x="274574" y="0"/>
                  </a:cubicBezTo>
                  <a:lnTo>
                    <a:pt x="2471293" y="0"/>
                  </a:lnTo>
                  <a:cubicBezTo>
                    <a:pt x="2622804" y="0"/>
                    <a:pt x="2745867" y="123063"/>
                    <a:pt x="2745867" y="274574"/>
                  </a:cubicBezTo>
                  <a:lnTo>
                    <a:pt x="2745867" y="2471293"/>
                  </a:lnTo>
                  <a:cubicBezTo>
                    <a:pt x="2745867" y="2622804"/>
                    <a:pt x="2622804" y="2745867"/>
                    <a:pt x="2471293" y="2745867"/>
                  </a:cubicBezTo>
                  <a:close/>
                </a:path>
              </a:pathLst>
            </a:custGeom>
            <a:blipFill>
              <a:blip r:embed="rId2"/>
              <a:stretch>
                <a:fillRect l="-3200" t="0" r="-3198" b="1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10959170" y="4234623"/>
            <a:ext cx="2756830" cy="135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Jacek Zarzecki</a:t>
            </a:r>
          </a:p>
          <a:p>
            <a:pPr algn="ctr">
              <a:lnSpc>
                <a:spcPts val="1674"/>
              </a:lnSpc>
            </a:pPr>
            <a:r>
              <a:rPr lang="en-US" sz="119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Wiceprzewodniczący </a:t>
            </a:r>
          </a:p>
          <a:p>
            <a:pPr algn="ctr">
              <a:lnSpc>
                <a:spcPts val="1674"/>
              </a:lnSpc>
            </a:pPr>
            <a:r>
              <a:rPr lang="en-US" sz="119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Polska Platforma </a:t>
            </a:r>
          </a:p>
          <a:p>
            <a:pPr algn="ctr">
              <a:lnSpc>
                <a:spcPts val="1674"/>
              </a:lnSpc>
            </a:pPr>
            <a:r>
              <a:rPr lang="en-US" sz="119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Zrównoważonej Wołowiny</a:t>
            </a:r>
          </a:p>
          <a:p>
            <a:pPr algn="ctr">
              <a:lnSpc>
                <a:spcPts val="1529"/>
              </a:lnSpc>
            </a:pPr>
          </a:p>
          <a:p>
            <a:pPr algn="ctr">
              <a:lnSpc>
                <a:spcPts val="152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8877186" y="2064563"/>
            <a:ext cx="2081984" cy="2081984"/>
            <a:chOff x="0" y="0"/>
            <a:chExt cx="2775979" cy="277597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75966" cy="2775966"/>
            </a:xfrm>
            <a:custGeom>
              <a:avLst/>
              <a:gdLst/>
              <a:ahLst/>
              <a:cxnLst/>
              <a:rect r="r" b="b" t="t" l="l"/>
              <a:pathLst>
                <a:path h="2775966" w="2775966">
                  <a:moveTo>
                    <a:pt x="2498344" y="2775966"/>
                  </a:moveTo>
                  <a:lnTo>
                    <a:pt x="277622" y="2775966"/>
                  </a:lnTo>
                  <a:cubicBezTo>
                    <a:pt x="124333" y="2775966"/>
                    <a:pt x="0" y="2651633"/>
                    <a:pt x="0" y="2498344"/>
                  </a:cubicBezTo>
                  <a:lnTo>
                    <a:pt x="0" y="277622"/>
                  </a:lnTo>
                  <a:cubicBezTo>
                    <a:pt x="0" y="124333"/>
                    <a:pt x="124333" y="0"/>
                    <a:pt x="277622" y="0"/>
                  </a:cubicBezTo>
                  <a:lnTo>
                    <a:pt x="2498344" y="0"/>
                  </a:lnTo>
                  <a:cubicBezTo>
                    <a:pt x="2651633" y="0"/>
                    <a:pt x="2775966" y="124333"/>
                    <a:pt x="2775966" y="277622"/>
                  </a:cubicBezTo>
                  <a:lnTo>
                    <a:pt x="2775966" y="2498344"/>
                  </a:lnTo>
                  <a:cubicBezTo>
                    <a:pt x="2775966" y="2651633"/>
                    <a:pt x="2651633" y="2775966"/>
                    <a:pt x="2498344" y="2775966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888497" y="2064563"/>
            <a:ext cx="2059362" cy="2059362"/>
            <a:chOff x="0" y="0"/>
            <a:chExt cx="2745816" cy="27458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45867" cy="2745867"/>
            </a:xfrm>
            <a:custGeom>
              <a:avLst/>
              <a:gdLst/>
              <a:ahLst/>
              <a:cxnLst/>
              <a:rect r="r" b="b" t="t" l="l"/>
              <a:pathLst>
                <a:path h="2745867" w="2745867">
                  <a:moveTo>
                    <a:pt x="2471293" y="2745867"/>
                  </a:moveTo>
                  <a:lnTo>
                    <a:pt x="274574" y="2745867"/>
                  </a:lnTo>
                  <a:cubicBezTo>
                    <a:pt x="123063" y="2745867"/>
                    <a:pt x="0" y="2622804"/>
                    <a:pt x="0" y="2471293"/>
                  </a:cubicBezTo>
                  <a:lnTo>
                    <a:pt x="0" y="274574"/>
                  </a:lnTo>
                  <a:cubicBezTo>
                    <a:pt x="0" y="123063"/>
                    <a:pt x="123063" y="0"/>
                    <a:pt x="274574" y="0"/>
                  </a:cubicBezTo>
                  <a:lnTo>
                    <a:pt x="2471293" y="0"/>
                  </a:lnTo>
                  <a:cubicBezTo>
                    <a:pt x="2622804" y="0"/>
                    <a:pt x="2745867" y="123063"/>
                    <a:pt x="2745867" y="274574"/>
                  </a:cubicBezTo>
                  <a:lnTo>
                    <a:pt x="2745867" y="2471293"/>
                  </a:lnTo>
                  <a:cubicBezTo>
                    <a:pt x="2745867" y="2622804"/>
                    <a:pt x="2622804" y="2745867"/>
                    <a:pt x="2471293" y="2745867"/>
                  </a:cubicBezTo>
                  <a:close/>
                </a:path>
              </a:pathLst>
            </a:custGeom>
            <a:blipFill>
              <a:blip r:embed="rId3"/>
              <a:stretch>
                <a:fillRect l="-10117" t="0" r="-10115" b="1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920172" y="4234623"/>
            <a:ext cx="1996011" cy="906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Dominique Fayel</a:t>
            </a:r>
          </a:p>
          <a:p>
            <a:pPr algn="ctr">
              <a:lnSpc>
                <a:spcPts val="1633"/>
              </a:lnSpc>
            </a:pPr>
            <a:r>
              <a:rPr lang="en-US" sz="116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Cha</a:t>
            </a:r>
            <a:r>
              <a:rPr lang="en-US" sz="1166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irman of the Copa Cogeca Beef and Veal Working Group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056031" y="2087185"/>
            <a:ext cx="2081984" cy="2081984"/>
            <a:chOff x="0" y="0"/>
            <a:chExt cx="2775979" cy="27759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75966" cy="2775966"/>
            </a:xfrm>
            <a:custGeom>
              <a:avLst/>
              <a:gdLst/>
              <a:ahLst/>
              <a:cxnLst/>
              <a:rect r="r" b="b" t="t" l="l"/>
              <a:pathLst>
                <a:path h="2775966" w="2775966">
                  <a:moveTo>
                    <a:pt x="2498344" y="2775966"/>
                  </a:moveTo>
                  <a:lnTo>
                    <a:pt x="277622" y="2775966"/>
                  </a:lnTo>
                  <a:cubicBezTo>
                    <a:pt x="124333" y="2775966"/>
                    <a:pt x="0" y="2651633"/>
                    <a:pt x="0" y="2498344"/>
                  </a:cubicBezTo>
                  <a:lnTo>
                    <a:pt x="0" y="277622"/>
                  </a:lnTo>
                  <a:cubicBezTo>
                    <a:pt x="0" y="124333"/>
                    <a:pt x="124333" y="0"/>
                    <a:pt x="277622" y="0"/>
                  </a:cubicBezTo>
                  <a:lnTo>
                    <a:pt x="2498344" y="0"/>
                  </a:lnTo>
                  <a:cubicBezTo>
                    <a:pt x="2651633" y="0"/>
                    <a:pt x="2775966" y="124333"/>
                    <a:pt x="2775966" y="277622"/>
                  </a:cubicBezTo>
                  <a:lnTo>
                    <a:pt x="2775966" y="2498344"/>
                  </a:lnTo>
                  <a:cubicBezTo>
                    <a:pt x="2775966" y="2651633"/>
                    <a:pt x="2651633" y="2775966"/>
                    <a:pt x="2498344" y="2775966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067346" y="2098500"/>
            <a:ext cx="2059362" cy="2059362"/>
            <a:chOff x="0" y="0"/>
            <a:chExt cx="2745816" cy="27458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45867" cy="2745867"/>
            </a:xfrm>
            <a:custGeom>
              <a:avLst/>
              <a:gdLst/>
              <a:ahLst/>
              <a:cxnLst/>
              <a:rect r="r" b="b" t="t" l="l"/>
              <a:pathLst>
                <a:path h="2745867" w="2745867">
                  <a:moveTo>
                    <a:pt x="2471293" y="2745867"/>
                  </a:moveTo>
                  <a:lnTo>
                    <a:pt x="274574" y="2745867"/>
                  </a:lnTo>
                  <a:cubicBezTo>
                    <a:pt x="123063" y="2745867"/>
                    <a:pt x="0" y="2622804"/>
                    <a:pt x="0" y="2471293"/>
                  </a:cubicBezTo>
                  <a:lnTo>
                    <a:pt x="0" y="274574"/>
                  </a:lnTo>
                  <a:cubicBezTo>
                    <a:pt x="0" y="123063"/>
                    <a:pt x="123063" y="0"/>
                    <a:pt x="274574" y="0"/>
                  </a:cubicBezTo>
                  <a:lnTo>
                    <a:pt x="2471293" y="0"/>
                  </a:lnTo>
                  <a:cubicBezTo>
                    <a:pt x="2622804" y="0"/>
                    <a:pt x="2745867" y="123063"/>
                    <a:pt x="2745867" y="274574"/>
                  </a:cubicBezTo>
                  <a:lnTo>
                    <a:pt x="2745867" y="2471293"/>
                  </a:lnTo>
                  <a:cubicBezTo>
                    <a:pt x="2745867" y="2622804"/>
                    <a:pt x="2622804" y="2745867"/>
                    <a:pt x="2471293" y="2745867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33117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056031" y="4295299"/>
            <a:ext cx="2047132" cy="542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Paolo Di Stefano</a:t>
            </a:r>
          </a:p>
          <a:p>
            <a:pPr algn="ctr">
              <a:lnSpc>
                <a:spcPts val="1529"/>
              </a:lnSpc>
            </a:pPr>
            <a:r>
              <a:rPr lang="en-US" sz="109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Executive Director at Eat Europe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477924" y="2087185"/>
            <a:ext cx="2081984" cy="2081984"/>
            <a:chOff x="0" y="0"/>
            <a:chExt cx="2775979" cy="277597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75966" cy="2775966"/>
            </a:xfrm>
            <a:custGeom>
              <a:avLst/>
              <a:gdLst/>
              <a:ahLst/>
              <a:cxnLst/>
              <a:rect r="r" b="b" t="t" l="l"/>
              <a:pathLst>
                <a:path h="2775966" w="2775966">
                  <a:moveTo>
                    <a:pt x="2498344" y="2775966"/>
                  </a:moveTo>
                  <a:lnTo>
                    <a:pt x="277622" y="2775966"/>
                  </a:lnTo>
                  <a:cubicBezTo>
                    <a:pt x="124333" y="2775966"/>
                    <a:pt x="0" y="2651633"/>
                    <a:pt x="0" y="2498344"/>
                  </a:cubicBezTo>
                  <a:lnTo>
                    <a:pt x="0" y="277622"/>
                  </a:lnTo>
                  <a:cubicBezTo>
                    <a:pt x="0" y="124333"/>
                    <a:pt x="124333" y="0"/>
                    <a:pt x="277622" y="0"/>
                  </a:cubicBezTo>
                  <a:lnTo>
                    <a:pt x="2498344" y="0"/>
                  </a:lnTo>
                  <a:cubicBezTo>
                    <a:pt x="2651633" y="0"/>
                    <a:pt x="2775966" y="124333"/>
                    <a:pt x="2775966" y="277622"/>
                  </a:cubicBezTo>
                  <a:lnTo>
                    <a:pt x="2775966" y="2498344"/>
                  </a:lnTo>
                  <a:cubicBezTo>
                    <a:pt x="2775966" y="2651633"/>
                    <a:pt x="2651633" y="2775966"/>
                    <a:pt x="2498344" y="2775966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483696" y="2087185"/>
            <a:ext cx="2059362" cy="2059362"/>
            <a:chOff x="0" y="0"/>
            <a:chExt cx="2745816" cy="27458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45867" cy="2745867"/>
            </a:xfrm>
            <a:custGeom>
              <a:avLst/>
              <a:gdLst/>
              <a:ahLst/>
              <a:cxnLst/>
              <a:rect r="r" b="b" t="t" l="l"/>
              <a:pathLst>
                <a:path h="2745867" w="2745867">
                  <a:moveTo>
                    <a:pt x="2471293" y="2745867"/>
                  </a:moveTo>
                  <a:lnTo>
                    <a:pt x="274574" y="2745867"/>
                  </a:lnTo>
                  <a:cubicBezTo>
                    <a:pt x="123063" y="2745867"/>
                    <a:pt x="0" y="2622804"/>
                    <a:pt x="0" y="2471293"/>
                  </a:cubicBezTo>
                  <a:lnTo>
                    <a:pt x="0" y="274574"/>
                  </a:lnTo>
                  <a:cubicBezTo>
                    <a:pt x="0" y="123063"/>
                    <a:pt x="123063" y="0"/>
                    <a:pt x="274574" y="0"/>
                  </a:cubicBezTo>
                  <a:lnTo>
                    <a:pt x="2471293" y="0"/>
                  </a:lnTo>
                  <a:cubicBezTo>
                    <a:pt x="2622804" y="0"/>
                    <a:pt x="2745867" y="123063"/>
                    <a:pt x="2745867" y="274574"/>
                  </a:cubicBezTo>
                  <a:lnTo>
                    <a:pt x="2745867" y="2471293"/>
                  </a:lnTo>
                  <a:cubicBezTo>
                    <a:pt x="2745867" y="2622804"/>
                    <a:pt x="2622804" y="2745867"/>
                    <a:pt x="2471293" y="2745867"/>
                  </a:cubicBezTo>
                  <a:close/>
                </a:path>
              </a:pathLst>
            </a:custGeom>
            <a:blipFill>
              <a:blip r:embed="rId5"/>
              <a:stretch>
                <a:fillRect l="-1999" t="0" r="-1998" b="1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332268" y="4250045"/>
            <a:ext cx="2350665" cy="875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3"/>
              </a:lnSpc>
            </a:pPr>
            <a:r>
              <a:rPr lang="en-US" sz="168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Manon Dubois</a:t>
            </a:r>
          </a:p>
          <a:p>
            <a:pPr algn="ctr">
              <a:lnSpc>
                <a:spcPts val="1342"/>
              </a:lnSpc>
            </a:pPr>
            <a:r>
              <a:rPr lang="en-US" sz="109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Senior Policy Advisor Beef &amp; Veal Breeding Livestock // Animal welfare Copa – Cogeca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30136" y="2057008"/>
            <a:ext cx="2129184" cy="2129184"/>
            <a:chOff x="0" y="0"/>
            <a:chExt cx="2775979" cy="277597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775966" cy="2775966"/>
            </a:xfrm>
            <a:custGeom>
              <a:avLst/>
              <a:gdLst/>
              <a:ahLst/>
              <a:cxnLst/>
              <a:rect r="r" b="b" t="t" l="l"/>
              <a:pathLst>
                <a:path h="2775966" w="2775966">
                  <a:moveTo>
                    <a:pt x="2498344" y="2775966"/>
                  </a:moveTo>
                  <a:lnTo>
                    <a:pt x="277622" y="2775966"/>
                  </a:lnTo>
                  <a:cubicBezTo>
                    <a:pt x="124333" y="2775966"/>
                    <a:pt x="0" y="2651633"/>
                    <a:pt x="0" y="2498344"/>
                  </a:cubicBezTo>
                  <a:lnTo>
                    <a:pt x="0" y="277622"/>
                  </a:lnTo>
                  <a:cubicBezTo>
                    <a:pt x="0" y="124333"/>
                    <a:pt x="124333" y="0"/>
                    <a:pt x="277622" y="0"/>
                  </a:cubicBezTo>
                  <a:lnTo>
                    <a:pt x="2498344" y="0"/>
                  </a:lnTo>
                  <a:cubicBezTo>
                    <a:pt x="2651633" y="0"/>
                    <a:pt x="2775966" y="124333"/>
                    <a:pt x="2775966" y="277622"/>
                  </a:cubicBezTo>
                  <a:lnTo>
                    <a:pt x="2775966" y="2498344"/>
                  </a:lnTo>
                  <a:cubicBezTo>
                    <a:pt x="2775966" y="2651633"/>
                    <a:pt x="2651633" y="2775966"/>
                    <a:pt x="2498344" y="2775966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10457" y="1999746"/>
            <a:ext cx="2196508" cy="2196508"/>
            <a:chOff x="0" y="0"/>
            <a:chExt cx="2739530" cy="273953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739517" cy="2739517"/>
            </a:xfrm>
            <a:custGeom>
              <a:avLst/>
              <a:gdLst/>
              <a:ahLst/>
              <a:cxnLst/>
              <a:rect r="r" b="b" t="t" l="l"/>
              <a:pathLst>
                <a:path h="2739517" w="2739517">
                  <a:moveTo>
                    <a:pt x="2465578" y="2739517"/>
                  </a:moveTo>
                  <a:lnTo>
                    <a:pt x="273939" y="2739517"/>
                  </a:lnTo>
                  <a:cubicBezTo>
                    <a:pt x="122682" y="2739517"/>
                    <a:pt x="0" y="2616835"/>
                    <a:pt x="0" y="2465578"/>
                  </a:cubicBezTo>
                  <a:lnTo>
                    <a:pt x="0" y="273939"/>
                  </a:lnTo>
                  <a:cubicBezTo>
                    <a:pt x="0" y="122682"/>
                    <a:pt x="122682" y="0"/>
                    <a:pt x="273939" y="0"/>
                  </a:cubicBezTo>
                  <a:lnTo>
                    <a:pt x="2465578" y="0"/>
                  </a:lnTo>
                  <a:cubicBezTo>
                    <a:pt x="2616835" y="0"/>
                    <a:pt x="2739517" y="122682"/>
                    <a:pt x="2739517" y="273939"/>
                  </a:cubicBezTo>
                  <a:lnTo>
                    <a:pt x="2739517" y="2465578"/>
                  </a:lnTo>
                  <a:cubicBezTo>
                    <a:pt x="2739517" y="2616835"/>
                    <a:pt x="2616835" y="2739517"/>
                    <a:pt x="2465578" y="2739517"/>
                  </a:cubicBezTo>
                  <a:close/>
                </a:path>
              </a:pathLst>
            </a:custGeom>
            <a:blipFill>
              <a:blip r:embed="rId6"/>
              <a:stretch>
                <a:fillRect l="0" t="-9507" r="0" b="-9507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23951" y="1743094"/>
            <a:ext cx="1341554" cy="53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151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2128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495692" y="4304856"/>
            <a:ext cx="2226038" cy="948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1"/>
              </a:lnSpc>
            </a:pPr>
            <a:r>
              <a:rPr lang="en-US" sz="172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Karol Bujoczek</a:t>
            </a:r>
          </a:p>
          <a:p>
            <a:pPr algn="ctr">
              <a:lnSpc>
                <a:spcPts val="1560"/>
              </a:lnSpc>
            </a:pPr>
            <a:r>
              <a:rPr lang="en-US" sz="111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Dyrektor Wydawniczy</a:t>
            </a:r>
          </a:p>
          <a:p>
            <a:pPr algn="ctr">
              <a:lnSpc>
                <a:spcPts val="1560"/>
              </a:lnSpc>
            </a:pPr>
            <a:r>
              <a:rPr lang="en-US" sz="111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Przewodniczący Rady Redaktorów </a:t>
            </a:r>
          </a:p>
          <a:p>
            <a:pPr algn="ctr">
              <a:lnSpc>
                <a:spcPts val="1560"/>
              </a:lnSpc>
            </a:pPr>
            <a:r>
              <a:rPr lang="en-US" sz="111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 AgroHorti Media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2196" y="229673"/>
            <a:ext cx="12650908" cy="1321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b="true" sz="2640" i="true" spc="-66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SESJA ZAMYKAJĄCA: </a:t>
            </a:r>
          </a:p>
          <a:p>
            <a:pPr algn="ctr">
              <a:lnSpc>
                <a:spcPts val="3485"/>
              </a:lnSpc>
            </a:pPr>
            <a:r>
              <a:rPr lang="en-US" b="true" sz="2640" i="true" spc="-68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“Plan działania na rzecz konkurencyjnego, odpornego i zrównoważonego sektora hodowlanego w Europie”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99574" y="8551783"/>
            <a:ext cx="11144250" cy="29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824" spc="456">
                <a:solidFill>
                  <a:srgbClr val="FEFFFC"/>
                </a:solidFill>
                <a:latin typeface="Helvetica"/>
                <a:ea typeface="Helvetica"/>
                <a:cs typeface="Helvetica"/>
                <a:sym typeface="Helvetica"/>
              </a:rPr>
              <a:t>XII MIĘDZYNARODOWE FORUM WOŁOWINY 2026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43075" y="8447141"/>
            <a:ext cx="11144250" cy="29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8"/>
              </a:lnSpc>
            </a:pPr>
            <a:r>
              <a:rPr lang="en-US" sz="1824" spc="456">
                <a:solidFill>
                  <a:srgbClr val="FEFFFC"/>
                </a:solidFill>
                <a:latin typeface="Helvetica"/>
                <a:ea typeface="Helvetica"/>
                <a:cs typeface="Helvetica"/>
                <a:sym typeface="Helvetica"/>
              </a:rPr>
              <a:t>XII MIĘDZYNARODOWE FORUM WOŁOWINY 2026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0261" y="1069567"/>
            <a:ext cx="4108704" cy="4108704"/>
            <a:chOff x="0" y="0"/>
            <a:chExt cx="5478272" cy="54782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78272" cy="5478272"/>
            </a:xfrm>
            <a:custGeom>
              <a:avLst/>
              <a:gdLst/>
              <a:ahLst/>
              <a:cxnLst/>
              <a:rect r="r" b="b" t="t" l="l"/>
              <a:pathLst>
                <a:path h="5478272" w="5478272">
                  <a:moveTo>
                    <a:pt x="4930394" y="5478272"/>
                  </a:moveTo>
                  <a:lnTo>
                    <a:pt x="547878" y="5478272"/>
                  </a:lnTo>
                  <a:cubicBezTo>
                    <a:pt x="245364" y="5478272"/>
                    <a:pt x="0" y="5232781"/>
                    <a:pt x="0" y="4930394"/>
                  </a:cubicBezTo>
                  <a:lnTo>
                    <a:pt x="0" y="547878"/>
                  </a:lnTo>
                  <a:cubicBezTo>
                    <a:pt x="0" y="245364"/>
                    <a:pt x="245364" y="0"/>
                    <a:pt x="547878" y="0"/>
                  </a:cubicBezTo>
                  <a:lnTo>
                    <a:pt x="4930394" y="0"/>
                  </a:lnTo>
                  <a:cubicBezTo>
                    <a:pt x="5232781" y="0"/>
                    <a:pt x="5478272" y="245364"/>
                    <a:pt x="5478272" y="547878"/>
                  </a:cubicBezTo>
                  <a:lnTo>
                    <a:pt x="5478272" y="4930394"/>
                  </a:lnTo>
                  <a:cubicBezTo>
                    <a:pt x="5478272" y="5232781"/>
                    <a:pt x="5232908" y="5478272"/>
                    <a:pt x="4930394" y="5478272"/>
                  </a:cubicBezTo>
                  <a:close/>
                </a:path>
              </a:pathLst>
            </a:custGeom>
            <a:solidFill>
              <a:srgbClr val="14475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14482" y="1083778"/>
            <a:ext cx="4080262" cy="4080262"/>
            <a:chOff x="0" y="0"/>
            <a:chExt cx="5440350" cy="5440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40426" cy="5440426"/>
            </a:xfrm>
            <a:custGeom>
              <a:avLst/>
              <a:gdLst/>
              <a:ahLst/>
              <a:cxnLst/>
              <a:rect r="r" b="b" t="t" l="l"/>
              <a:pathLst>
                <a:path h="5440426" w="5440426">
                  <a:moveTo>
                    <a:pt x="4896358" y="5440299"/>
                  </a:moveTo>
                  <a:lnTo>
                    <a:pt x="544068" y="5440299"/>
                  </a:lnTo>
                  <a:cubicBezTo>
                    <a:pt x="243713" y="5440299"/>
                    <a:pt x="0" y="5196586"/>
                    <a:pt x="0" y="4896358"/>
                  </a:cubicBezTo>
                  <a:lnTo>
                    <a:pt x="0" y="544068"/>
                  </a:lnTo>
                  <a:cubicBezTo>
                    <a:pt x="0" y="243713"/>
                    <a:pt x="243713" y="0"/>
                    <a:pt x="544068" y="0"/>
                  </a:cubicBezTo>
                  <a:lnTo>
                    <a:pt x="4896358" y="0"/>
                  </a:lnTo>
                  <a:cubicBezTo>
                    <a:pt x="5196713" y="0"/>
                    <a:pt x="5440426" y="243713"/>
                    <a:pt x="5440426" y="544068"/>
                  </a:cubicBezTo>
                  <a:lnTo>
                    <a:pt x="5440426" y="4896358"/>
                  </a:lnTo>
                  <a:cubicBezTo>
                    <a:pt x="5440426" y="5196713"/>
                    <a:pt x="5196713" y="5440426"/>
                    <a:pt x="4896358" y="5440426"/>
                  </a:cubicBezTo>
                  <a:close/>
                </a:path>
              </a:pathLst>
            </a:custGeom>
            <a:blipFill>
              <a:blip r:embed="rId2"/>
              <a:stretch>
                <a:fillRect l="-3200" t="0" r="-3199" b="1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5882288" y="1413761"/>
            <a:ext cx="8426166" cy="1392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4"/>
              </a:lnSpc>
            </a:pPr>
            <a:r>
              <a:rPr lang="en-US" b="true" sz="3655" i="true" spc="-80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Wystąpienia podsumowujące </a:t>
            </a:r>
          </a:p>
          <a:p>
            <a:pPr algn="l">
              <a:lnSpc>
                <a:spcPts val="4934"/>
              </a:lnSpc>
            </a:pPr>
            <a:r>
              <a:rPr lang="en-US" b="true" sz="3655" i="true" spc="-80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 zamknięcie Forum</a:t>
            </a:r>
          </a:p>
          <a:p>
            <a:pPr algn="l">
              <a:lnSpc>
                <a:spcPts val="182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882288" y="3159301"/>
            <a:ext cx="6254553" cy="119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1"/>
              </a:lnSpc>
            </a:pPr>
            <a:r>
              <a:rPr lang="en-US" sz="27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Jacek Zarzecki</a:t>
            </a:r>
          </a:p>
          <a:p>
            <a:pPr algn="l">
              <a:lnSpc>
                <a:spcPts val="2495"/>
              </a:lnSpc>
            </a:pPr>
            <a:r>
              <a:rPr lang="en-US" sz="178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Wiceprzewodniczący </a:t>
            </a:r>
          </a:p>
          <a:p>
            <a:pPr algn="l">
              <a:lnSpc>
                <a:spcPts val="2495"/>
              </a:lnSpc>
            </a:pPr>
            <a:r>
              <a:rPr lang="en-US" sz="178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Polska Platforma Zrównoważonej Wołowiny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8188" y="728220"/>
            <a:ext cx="2447039" cy="961558"/>
            <a:chOff x="0" y="0"/>
            <a:chExt cx="3262719" cy="12820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62757" cy="1282065"/>
            </a:xfrm>
            <a:custGeom>
              <a:avLst/>
              <a:gdLst/>
              <a:ahLst/>
              <a:cxnLst/>
              <a:rect r="r" b="b" t="t" l="l"/>
              <a:pathLst>
                <a:path h="1282065" w="3262757">
                  <a:moveTo>
                    <a:pt x="0" y="0"/>
                  </a:moveTo>
                  <a:lnTo>
                    <a:pt x="3262757" y="0"/>
                  </a:lnTo>
                  <a:lnTo>
                    <a:pt x="3262757" y="1282065"/>
                  </a:lnTo>
                  <a:lnTo>
                    <a:pt x="0" y="1282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1" b="-28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798138" y="1943391"/>
            <a:ext cx="2403853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1"/>
              </a:lnSpc>
            </a:pPr>
            <a:r>
              <a:rPr lang="en-US" sz="3260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Program </a:t>
            </a:r>
          </a:p>
          <a:p>
            <a:pPr algn="l">
              <a:lnSpc>
                <a:spcPts val="3911"/>
              </a:lnSpc>
            </a:pPr>
            <a:r>
              <a:rPr lang="en-US" sz="3260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konferencji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82757" y="1161374"/>
            <a:ext cx="3309642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09:30–09:55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Oficjalne otwarcie XII Międzynarodowego 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Forum Wołowiny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97373" y="2056419"/>
            <a:ext cx="2833840" cy="80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09:55–10:10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Wystąpienie Stefana Krajewskiego, 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Ministra Rolnictwa i Rozwoju Wsi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97373" y="2898315"/>
            <a:ext cx="390792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„Priorytety krajowej polityki rolnej i rola produkcji </a:t>
            </a:r>
          </a:p>
          <a:p>
            <a:pPr algn="l">
              <a:lnSpc>
                <a:spcPts val="1560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zwierzęcej, w szczególności sektora </a:t>
            </a:r>
          </a:p>
          <a:p>
            <a:pPr algn="l">
              <a:lnSpc>
                <a:spcPts val="1560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wołowiny i mleka, w bezpieczeństwie żywnościowym”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93172" y="3573094"/>
            <a:ext cx="4632665" cy="80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10:10–10:25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Wystąpienie Komisarza UE ds. rolnictwa i żywności (on-line) Christophea Hansena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93172" y="4413837"/>
            <a:ext cx="3848633" cy="43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„EU Livestock Strategy – główne kierunki, </a:t>
            </a:r>
          </a:p>
          <a:p>
            <a:pPr algn="l">
              <a:lnSpc>
                <a:spcPts val="1599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cel i harmonogram prac Komisji Europejskiej”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93172" y="5006088"/>
            <a:ext cx="273783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10:25–11:10 </a:t>
            </a: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Debata otwierająca:</a:t>
            </a:r>
          </a:p>
          <a:p>
            <a:pPr algn="l">
              <a:lnSpc>
                <a:spcPts val="195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893172" y="5368152"/>
            <a:ext cx="4091007" cy="44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7"/>
              </a:lnSpc>
            </a:pPr>
            <a:r>
              <a:rPr lang="en-US" sz="1300" i="true">
                <a:solidFill>
                  <a:srgbClr val="01003B"/>
                </a:solidFill>
                <a:latin typeface="Arial Italics"/>
                <a:ea typeface="Arial Italics"/>
                <a:cs typeface="Arial Italics"/>
                <a:sym typeface="Arial Italics"/>
              </a:rPr>
              <a:t>„The Future of EU Agriculture and Livestock in a New Geopolitical and Climate Reality”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88972" y="5929746"/>
            <a:ext cx="3520716" cy="83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11:10–11:30  Przerwa kawowa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939564" y="6407498"/>
            <a:ext cx="4309529" cy="105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11:30–12:45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Panel I:</a:t>
            </a: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 „Ramy Finansowe, Wspólna Polityka Rolna, wyzwania środowiskowe i klimatyczne, handel (Ukraina, MERCOSURi  inne umowy)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70493" y="1253695"/>
            <a:ext cx="430952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12:45–14:00 Lunch, spotkania bilateralne, wywiady dla mediów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70493" y="1910920"/>
            <a:ext cx="4419590" cy="1334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14:00–15:10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Panel II: </a:t>
            </a: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„Łańcuchy dostaw wołowiny w kierunku net-zero, ESG i raportowanie emisji Scope 3”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1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8970493" y="2836169"/>
            <a:ext cx="2470099" cy="80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15:10–15:30 Przerwa kawowa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011117" y="3217169"/>
            <a:ext cx="4523251" cy="80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15:30–17:00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Panel III:</a:t>
            </a: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 Strategia europejskiego  sektora wołowiny – rekomendacje do  EU Livestock Strategy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11117" y="4129045"/>
            <a:ext cx="4632665" cy="100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17:00–17:50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Sesja zamykająca: Plan działania na rzecz konkurencyjnego, odpornego i zrównoważonego sektora hodowlanego w Europie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84890" y="5190730"/>
            <a:ext cx="4632665" cy="53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1003B"/>
                </a:solidFill>
                <a:latin typeface="Arial Bold"/>
                <a:ea typeface="Arial Bold"/>
                <a:cs typeface="Arial Bold"/>
                <a:sym typeface="Arial Bold"/>
              </a:rPr>
              <a:t>17:50–18:00</a:t>
            </a:r>
          </a:p>
          <a:p>
            <a:pPr algn="l">
              <a:lnSpc>
                <a:spcPts val="2352"/>
              </a:lnSpc>
            </a:pPr>
            <a:r>
              <a:rPr lang="en-US" sz="1400">
                <a:solidFill>
                  <a:srgbClr val="01003B"/>
                </a:solidFill>
                <a:latin typeface="Arial"/>
                <a:ea typeface="Arial"/>
                <a:cs typeface="Arial"/>
                <a:sym typeface="Arial"/>
              </a:rPr>
              <a:t>Wystąpienia podsumowujące i zamknięcie Forum.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3617366" y="1208999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3" y="0"/>
                </a:lnTo>
                <a:lnTo>
                  <a:pt x="184643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621567" y="2104044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617366" y="3620719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3" y="0"/>
                </a:lnTo>
                <a:lnTo>
                  <a:pt x="184643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621567" y="5053713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617366" y="5977371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3" y="0"/>
                </a:lnTo>
                <a:lnTo>
                  <a:pt x="184643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628258" y="6449918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659187" y="1319017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659187" y="1958545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659187" y="2883794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659187" y="3264794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659187" y="4176670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632960" y="5238355"/>
            <a:ext cx="184642" cy="184642"/>
          </a:xfrm>
          <a:custGeom>
            <a:avLst/>
            <a:gdLst/>
            <a:ahLst/>
            <a:cxnLst/>
            <a:rect r="r" b="b" t="t" l="l"/>
            <a:pathLst>
              <a:path h="184642" w="184642">
                <a:moveTo>
                  <a:pt x="0" y="0"/>
                </a:moveTo>
                <a:lnTo>
                  <a:pt x="184642" y="0"/>
                </a:lnTo>
                <a:lnTo>
                  <a:pt x="184642" y="184642"/>
                </a:lnTo>
                <a:lnTo>
                  <a:pt x="0" y="184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66489" y="2657599"/>
            <a:ext cx="7749511" cy="53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b="true" sz="3109" i="true" spc="-124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Oficjalne otwarcie XII Forum Wołowiny 2026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966489" y="3684273"/>
            <a:ext cx="6572707" cy="843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8"/>
              </a:lnSpc>
            </a:pPr>
            <a:r>
              <a:rPr lang="en-US" sz="29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Jerzy Wierzbicki</a:t>
            </a:r>
          </a:p>
          <a:p>
            <a:pPr algn="l">
              <a:lnSpc>
                <a:spcPts val="2622"/>
              </a:lnSpc>
            </a:pPr>
            <a:r>
              <a:rPr lang="en-US" sz="18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Przewodniczący Rady Sektora Wołowiny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88840" y="1680656"/>
            <a:ext cx="4140584" cy="4140584"/>
            <a:chOff x="0" y="0"/>
            <a:chExt cx="5520779" cy="55207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520817" cy="5520817"/>
            </a:xfrm>
            <a:custGeom>
              <a:avLst/>
              <a:gdLst/>
              <a:ahLst/>
              <a:cxnLst/>
              <a:rect r="r" b="b" t="t" l="l"/>
              <a:pathLst>
                <a:path h="5520817" w="5520817">
                  <a:moveTo>
                    <a:pt x="4968748" y="5520817"/>
                  </a:moveTo>
                  <a:lnTo>
                    <a:pt x="552069" y="5520817"/>
                  </a:lnTo>
                  <a:cubicBezTo>
                    <a:pt x="247269" y="5520817"/>
                    <a:pt x="0" y="5273548"/>
                    <a:pt x="0" y="4968748"/>
                  </a:cubicBezTo>
                  <a:lnTo>
                    <a:pt x="0" y="552069"/>
                  </a:lnTo>
                  <a:cubicBezTo>
                    <a:pt x="0" y="247269"/>
                    <a:pt x="247269" y="0"/>
                    <a:pt x="552069" y="0"/>
                  </a:cubicBezTo>
                  <a:lnTo>
                    <a:pt x="4968748" y="0"/>
                  </a:lnTo>
                  <a:cubicBezTo>
                    <a:pt x="5273548" y="0"/>
                    <a:pt x="5520817" y="247269"/>
                    <a:pt x="5520817" y="552069"/>
                  </a:cubicBezTo>
                  <a:lnTo>
                    <a:pt x="5520817" y="4968748"/>
                  </a:lnTo>
                  <a:cubicBezTo>
                    <a:pt x="5520817" y="5273548"/>
                    <a:pt x="5273548" y="5520817"/>
                    <a:pt x="4968748" y="5520817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-1498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840" y="1594990"/>
            <a:ext cx="4140584" cy="4140584"/>
            <a:chOff x="0" y="0"/>
            <a:chExt cx="5520779" cy="5520779"/>
          </a:xfrm>
        </p:grpSpPr>
        <p:sp>
          <p:nvSpPr>
            <p:cNvPr name="Freeform 3" id="3"/>
            <p:cNvSpPr/>
            <p:nvPr/>
          </p:nvSpPr>
          <p:spPr>
            <a:xfrm flipH="false" flipV="false" rot="54000">
              <a:off x="-34416" y="-34416"/>
              <a:ext cx="5589649" cy="5589649"/>
            </a:xfrm>
            <a:custGeom>
              <a:avLst/>
              <a:gdLst/>
              <a:ahLst/>
              <a:cxnLst/>
              <a:rect r="r" b="b" t="t" l="l"/>
              <a:pathLst>
                <a:path h="5589649" w="5589649">
                  <a:moveTo>
                    <a:pt x="5046250" y="5520205"/>
                  </a:moveTo>
                  <a:lnTo>
                    <a:pt x="630116" y="5589579"/>
                  </a:lnTo>
                  <a:cubicBezTo>
                    <a:pt x="325354" y="5594367"/>
                    <a:pt x="74231" y="5351012"/>
                    <a:pt x="69444" y="5046250"/>
                  </a:cubicBezTo>
                  <a:lnTo>
                    <a:pt x="69" y="630116"/>
                  </a:lnTo>
                  <a:cubicBezTo>
                    <a:pt x="-4718" y="325354"/>
                    <a:pt x="238636" y="74231"/>
                    <a:pt x="543399" y="69444"/>
                  </a:cubicBezTo>
                  <a:lnTo>
                    <a:pt x="4959533" y="69"/>
                  </a:lnTo>
                  <a:cubicBezTo>
                    <a:pt x="5264295" y="-4718"/>
                    <a:pt x="5515418" y="238636"/>
                    <a:pt x="5520205" y="543399"/>
                  </a:cubicBezTo>
                  <a:lnTo>
                    <a:pt x="5589579" y="4959533"/>
                  </a:lnTo>
                  <a:cubicBezTo>
                    <a:pt x="5594367" y="5264295"/>
                    <a:pt x="5351012" y="5515418"/>
                    <a:pt x="5046250" y="5520205"/>
                  </a:cubicBezTo>
                  <a:close/>
                </a:path>
              </a:pathLst>
            </a:custGeom>
            <a:blipFill>
              <a:blip r:embed="rId2"/>
              <a:stretch>
                <a:fillRect l="-1513" t="0" r="-1964" b="-5512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064091" y="1877947"/>
            <a:ext cx="7538047" cy="208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b="true" sz="2499" i="true" spc="-99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“PRIORYTETY KRAJOWEJ POLITYKI ROLNEJ </a:t>
            </a:r>
          </a:p>
          <a:p>
            <a:pPr algn="l">
              <a:lnSpc>
                <a:spcPts val="3375"/>
              </a:lnSpc>
            </a:pPr>
            <a:r>
              <a:rPr lang="en-US" b="true" sz="2499" i="true" spc="-99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 rola produkcji zwierzęcej, w szczególności sektora wołowiny i mleka, w bezpieczeństwie żywnościowym”</a:t>
            </a:r>
          </a:p>
          <a:p>
            <a:pPr algn="l">
              <a:lnSpc>
                <a:spcPts val="3105"/>
              </a:lnSpc>
            </a:pPr>
          </a:p>
          <a:p>
            <a:pPr algn="l">
              <a:lnSpc>
                <a:spcPts val="310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064091" y="3598607"/>
            <a:ext cx="6572707" cy="910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8"/>
              </a:lnSpc>
            </a:pPr>
            <a:r>
              <a:rPr lang="en-US" sz="29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Stefan Krajewski</a:t>
            </a:r>
          </a:p>
          <a:p>
            <a:pPr algn="l">
              <a:lnSpc>
                <a:spcPts val="2622"/>
              </a:lnSpc>
            </a:pPr>
            <a:r>
              <a:rPr lang="en-US" sz="18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Minister Rolnictwa i Rozwoju Wsi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1918" y="1613017"/>
            <a:ext cx="4140584" cy="4140584"/>
            <a:chOff x="0" y="0"/>
            <a:chExt cx="5520779" cy="55207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20817" cy="5520817"/>
            </a:xfrm>
            <a:custGeom>
              <a:avLst/>
              <a:gdLst/>
              <a:ahLst/>
              <a:cxnLst/>
              <a:rect r="r" b="b" t="t" l="l"/>
              <a:pathLst>
                <a:path h="5520817" w="5520817">
                  <a:moveTo>
                    <a:pt x="4968748" y="5520817"/>
                  </a:moveTo>
                  <a:lnTo>
                    <a:pt x="552069" y="5520817"/>
                  </a:lnTo>
                  <a:cubicBezTo>
                    <a:pt x="247269" y="5520817"/>
                    <a:pt x="0" y="5273548"/>
                    <a:pt x="0" y="4968748"/>
                  </a:cubicBezTo>
                  <a:lnTo>
                    <a:pt x="0" y="552069"/>
                  </a:lnTo>
                  <a:cubicBezTo>
                    <a:pt x="0" y="247269"/>
                    <a:pt x="247269" y="0"/>
                    <a:pt x="552069" y="0"/>
                  </a:cubicBezTo>
                  <a:lnTo>
                    <a:pt x="4968748" y="0"/>
                  </a:lnTo>
                  <a:cubicBezTo>
                    <a:pt x="5273548" y="0"/>
                    <a:pt x="5520817" y="247269"/>
                    <a:pt x="5520817" y="552069"/>
                  </a:cubicBezTo>
                  <a:lnTo>
                    <a:pt x="5520817" y="4968748"/>
                  </a:lnTo>
                  <a:cubicBezTo>
                    <a:pt x="5520817" y="5273548"/>
                    <a:pt x="5273548" y="5520817"/>
                    <a:pt x="4968748" y="5520817"/>
                  </a:cubicBezTo>
                  <a:close/>
                </a:path>
              </a:pathLst>
            </a:custGeom>
            <a:blipFill>
              <a:blip r:embed="rId2"/>
              <a:stretch>
                <a:fillRect l="-94" t="0" r="0" b="-50141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155150" y="1723185"/>
            <a:ext cx="7560850" cy="2076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8"/>
              </a:lnSpc>
            </a:pPr>
            <a:r>
              <a:rPr lang="en-US" b="true" sz="3279" i="true" spc="-72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„EU Livestock Strategy </a:t>
            </a:r>
          </a:p>
          <a:p>
            <a:pPr algn="l">
              <a:lnSpc>
                <a:spcPts val="4428"/>
              </a:lnSpc>
            </a:pPr>
            <a:r>
              <a:rPr lang="en-US" b="true" sz="3279" i="true" spc="-72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– główne kierunki, cel i harmonogram prac Komisji Europejskiej”</a:t>
            </a:r>
          </a:p>
          <a:p>
            <a:pPr algn="l">
              <a:lnSpc>
                <a:spcPts val="16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155150" y="3723689"/>
            <a:ext cx="6254553" cy="82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1"/>
              </a:lnSpc>
            </a:pPr>
            <a:r>
              <a:rPr lang="en-US" sz="27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Christophe Hansen</a:t>
            </a:r>
          </a:p>
          <a:p>
            <a:pPr algn="l">
              <a:lnSpc>
                <a:spcPts val="2495"/>
              </a:lnSpc>
            </a:pPr>
            <a:r>
              <a:rPr lang="en-US" sz="178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Commissioner for Agriculture and Food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13314" y="4526284"/>
            <a:ext cx="2958551" cy="976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2153" b="true">
                <a:solidFill>
                  <a:srgbClr val="00687A"/>
                </a:solidFill>
                <a:latin typeface="Arial Bold"/>
                <a:ea typeface="Arial Bold"/>
                <a:cs typeface="Arial Bold"/>
                <a:sym typeface="Arial Bold"/>
              </a:rPr>
              <a:t>Janusz Wojciechowski</a:t>
            </a:r>
          </a:p>
          <a:p>
            <a:pPr algn="ctr">
              <a:lnSpc>
                <a:spcPts val="1402"/>
              </a:lnSpc>
            </a:pPr>
            <a:r>
              <a:rPr lang="en-US" sz="129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Komisarz UE 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ds. rolnictwa (2019-2024)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363104" y="1736846"/>
            <a:ext cx="2658970" cy="2658970"/>
            <a:chOff x="0" y="0"/>
            <a:chExt cx="3545294" cy="35452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45332" cy="3545332"/>
            </a:xfrm>
            <a:custGeom>
              <a:avLst/>
              <a:gdLst/>
              <a:ahLst/>
              <a:cxnLst/>
              <a:rect r="r" b="b" t="t" l="l"/>
              <a:pathLst>
                <a:path h="3545332" w="3545332">
                  <a:moveTo>
                    <a:pt x="3190748" y="3545332"/>
                  </a:moveTo>
                  <a:lnTo>
                    <a:pt x="354584" y="3545332"/>
                  </a:lnTo>
                  <a:cubicBezTo>
                    <a:pt x="158877" y="3545332"/>
                    <a:pt x="0" y="3386455"/>
                    <a:pt x="0" y="3190748"/>
                  </a:cubicBezTo>
                  <a:lnTo>
                    <a:pt x="0" y="354584"/>
                  </a:lnTo>
                  <a:cubicBezTo>
                    <a:pt x="0" y="158877"/>
                    <a:pt x="158877" y="0"/>
                    <a:pt x="354584" y="0"/>
                  </a:cubicBezTo>
                  <a:lnTo>
                    <a:pt x="3190748" y="0"/>
                  </a:lnTo>
                  <a:cubicBezTo>
                    <a:pt x="3386455" y="0"/>
                    <a:pt x="3545332" y="158877"/>
                    <a:pt x="3545332" y="354584"/>
                  </a:cubicBezTo>
                  <a:lnTo>
                    <a:pt x="3545332" y="3190748"/>
                  </a:lnTo>
                  <a:cubicBezTo>
                    <a:pt x="3545332" y="3386455"/>
                    <a:pt x="3386455" y="3545332"/>
                    <a:pt x="3190748" y="3545332"/>
                  </a:cubicBezTo>
                  <a:close/>
                </a:path>
              </a:pathLst>
            </a:custGeom>
            <a:solidFill>
              <a:srgbClr val="00687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373477" y="1747228"/>
            <a:ext cx="2638225" cy="2638225"/>
            <a:chOff x="0" y="0"/>
            <a:chExt cx="3517633" cy="35176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17646" cy="3517646"/>
            </a:xfrm>
            <a:custGeom>
              <a:avLst/>
              <a:gdLst/>
              <a:ahLst/>
              <a:cxnLst/>
              <a:rect r="r" b="b" t="t" l="l"/>
              <a:pathLst>
                <a:path h="3517646" w="3517646">
                  <a:moveTo>
                    <a:pt x="3165856" y="3517646"/>
                  </a:moveTo>
                  <a:lnTo>
                    <a:pt x="351790" y="3517646"/>
                  </a:lnTo>
                  <a:cubicBezTo>
                    <a:pt x="157607" y="3517646"/>
                    <a:pt x="0" y="3360039"/>
                    <a:pt x="0" y="3165856"/>
                  </a:cubicBezTo>
                  <a:lnTo>
                    <a:pt x="0" y="351790"/>
                  </a:lnTo>
                  <a:cubicBezTo>
                    <a:pt x="0" y="157607"/>
                    <a:pt x="157607" y="0"/>
                    <a:pt x="351790" y="0"/>
                  </a:cubicBezTo>
                  <a:lnTo>
                    <a:pt x="3165856" y="0"/>
                  </a:lnTo>
                  <a:cubicBezTo>
                    <a:pt x="3360039" y="0"/>
                    <a:pt x="3517646" y="157607"/>
                    <a:pt x="3517646" y="351790"/>
                  </a:cubicBezTo>
                  <a:lnTo>
                    <a:pt x="3517646" y="3165856"/>
                  </a:lnTo>
                  <a:cubicBezTo>
                    <a:pt x="3517646" y="3360039"/>
                    <a:pt x="3360039" y="3517646"/>
                    <a:pt x="3165856" y="3517646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220745" y="523870"/>
            <a:ext cx="12075555" cy="946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b="true" sz="3340" i="true" spc="-39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“The Future of EU Agriculture and Livestock in a New Geopolitical and Climate Reality”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929037" y="1747228"/>
            <a:ext cx="2658970" cy="2658970"/>
            <a:chOff x="0" y="0"/>
            <a:chExt cx="3545294" cy="35452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45332" cy="3545332"/>
            </a:xfrm>
            <a:custGeom>
              <a:avLst/>
              <a:gdLst/>
              <a:ahLst/>
              <a:cxnLst/>
              <a:rect r="r" b="b" t="t" l="l"/>
              <a:pathLst>
                <a:path h="3545332" w="3545332">
                  <a:moveTo>
                    <a:pt x="3190748" y="3545332"/>
                  </a:moveTo>
                  <a:lnTo>
                    <a:pt x="354584" y="3545332"/>
                  </a:lnTo>
                  <a:cubicBezTo>
                    <a:pt x="158877" y="3545332"/>
                    <a:pt x="0" y="3386455"/>
                    <a:pt x="0" y="3190748"/>
                  </a:cubicBezTo>
                  <a:lnTo>
                    <a:pt x="0" y="354584"/>
                  </a:lnTo>
                  <a:cubicBezTo>
                    <a:pt x="0" y="158877"/>
                    <a:pt x="158877" y="0"/>
                    <a:pt x="354584" y="0"/>
                  </a:cubicBezTo>
                  <a:lnTo>
                    <a:pt x="3190748" y="0"/>
                  </a:lnTo>
                  <a:cubicBezTo>
                    <a:pt x="3386455" y="0"/>
                    <a:pt x="3545332" y="158877"/>
                    <a:pt x="3545332" y="354584"/>
                  </a:cubicBezTo>
                  <a:lnTo>
                    <a:pt x="3545332" y="3190748"/>
                  </a:lnTo>
                  <a:cubicBezTo>
                    <a:pt x="3545332" y="3386455"/>
                    <a:pt x="3386455" y="3545332"/>
                    <a:pt x="3190748" y="3545332"/>
                  </a:cubicBezTo>
                  <a:close/>
                </a:path>
              </a:pathLst>
            </a:custGeom>
            <a:solidFill>
              <a:srgbClr val="00687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939410" y="1757601"/>
            <a:ext cx="2638225" cy="2638225"/>
            <a:chOff x="0" y="0"/>
            <a:chExt cx="3517633" cy="351763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17646" cy="3517646"/>
            </a:xfrm>
            <a:custGeom>
              <a:avLst/>
              <a:gdLst/>
              <a:ahLst/>
              <a:cxnLst/>
              <a:rect r="r" b="b" t="t" l="l"/>
              <a:pathLst>
                <a:path h="3517646" w="3517646">
                  <a:moveTo>
                    <a:pt x="3165856" y="3517646"/>
                  </a:moveTo>
                  <a:lnTo>
                    <a:pt x="351790" y="3517646"/>
                  </a:lnTo>
                  <a:cubicBezTo>
                    <a:pt x="157607" y="3517646"/>
                    <a:pt x="0" y="3360039"/>
                    <a:pt x="0" y="3165856"/>
                  </a:cubicBezTo>
                  <a:lnTo>
                    <a:pt x="0" y="351790"/>
                  </a:lnTo>
                  <a:cubicBezTo>
                    <a:pt x="0" y="157607"/>
                    <a:pt x="157607" y="0"/>
                    <a:pt x="351790" y="0"/>
                  </a:cubicBezTo>
                  <a:lnTo>
                    <a:pt x="3165856" y="0"/>
                  </a:lnTo>
                  <a:cubicBezTo>
                    <a:pt x="3360039" y="0"/>
                    <a:pt x="3517646" y="157607"/>
                    <a:pt x="3517646" y="351790"/>
                  </a:cubicBezTo>
                  <a:lnTo>
                    <a:pt x="3517646" y="3165856"/>
                  </a:lnTo>
                  <a:cubicBezTo>
                    <a:pt x="3517646" y="3360039"/>
                    <a:pt x="3360039" y="3517646"/>
                    <a:pt x="3165856" y="3517646"/>
                  </a:cubicBezTo>
                  <a:close/>
                </a:path>
              </a:pathLst>
            </a:custGeom>
            <a:blipFill>
              <a:blip r:embed="rId3"/>
              <a:stretch>
                <a:fillRect l="-932" t="-8229" r="-968" b="-20644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804879" y="4592298"/>
            <a:ext cx="2907297" cy="1097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5"/>
              </a:lnSpc>
            </a:pPr>
            <a:r>
              <a:rPr lang="en-US" sz="2153" b="true">
                <a:solidFill>
                  <a:srgbClr val="00687A"/>
                </a:solidFill>
                <a:latin typeface="Arial Bold"/>
                <a:ea typeface="Arial Bold"/>
                <a:cs typeface="Arial Bold"/>
                <a:sym typeface="Arial Bold"/>
              </a:rPr>
              <a:t>Dacian Cioloș</a:t>
            </a:r>
          </a:p>
          <a:p>
            <a:pPr algn="ctr">
              <a:lnSpc>
                <a:spcPts val="1818"/>
              </a:lnSpc>
            </a:pPr>
            <a:r>
              <a:rPr lang="en-US" sz="129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European C</a:t>
            </a:r>
            <a:r>
              <a:rPr lang="en-US" sz="129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ommissioner for Agriculture and Rural Development (2010-2014)</a:t>
            </a:r>
          </a:p>
          <a:p>
            <a:pPr algn="ctr">
              <a:lnSpc>
                <a:spcPts val="214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089941" y="4495600"/>
            <a:ext cx="1498327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spc="13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21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577571" y="4799953"/>
            <a:ext cx="2523087" cy="62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</a:pPr>
            <a:r>
              <a:rPr lang="en-US" sz="2162" b="true">
                <a:solidFill>
                  <a:srgbClr val="00687A"/>
                </a:solidFill>
                <a:latin typeface="Arial Bold"/>
                <a:ea typeface="Arial Bold"/>
                <a:cs typeface="Arial Bold"/>
                <a:sym typeface="Arial Bold"/>
              </a:rPr>
              <a:t>Luc Vernet</a:t>
            </a:r>
          </a:p>
          <a:p>
            <a:pPr algn="ctr">
              <a:lnSpc>
                <a:spcPts val="1818"/>
              </a:lnSpc>
            </a:pPr>
            <a:r>
              <a:rPr lang="en-US" sz="1299">
                <a:solidFill>
                  <a:srgbClr val="00687A"/>
                </a:solidFill>
                <a:latin typeface="Arial"/>
                <a:ea typeface="Arial"/>
                <a:cs typeface="Arial"/>
                <a:sym typeface="Arial"/>
              </a:rPr>
              <a:t>Secretary General, Farm Europe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509619" y="1736846"/>
            <a:ext cx="2658970" cy="2658980"/>
            <a:chOff x="0" y="0"/>
            <a:chExt cx="3545294" cy="35453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545332" cy="3545332"/>
            </a:xfrm>
            <a:custGeom>
              <a:avLst/>
              <a:gdLst/>
              <a:ahLst/>
              <a:cxnLst/>
              <a:rect r="r" b="b" t="t" l="l"/>
              <a:pathLst>
                <a:path h="3545332" w="3545332">
                  <a:moveTo>
                    <a:pt x="3190748" y="3545332"/>
                  </a:moveTo>
                  <a:lnTo>
                    <a:pt x="354584" y="3545332"/>
                  </a:lnTo>
                  <a:cubicBezTo>
                    <a:pt x="158877" y="3545332"/>
                    <a:pt x="0" y="3386455"/>
                    <a:pt x="0" y="3190748"/>
                  </a:cubicBezTo>
                  <a:lnTo>
                    <a:pt x="0" y="354584"/>
                  </a:lnTo>
                  <a:cubicBezTo>
                    <a:pt x="0" y="158877"/>
                    <a:pt x="158877" y="0"/>
                    <a:pt x="354584" y="0"/>
                  </a:cubicBezTo>
                  <a:lnTo>
                    <a:pt x="3190748" y="0"/>
                  </a:lnTo>
                  <a:cubicBezTo>
                    <a:pt x="3386455" y="0"/>
                    <a:pt x="3545332" y="158877"/>
                    <a:pt x="3545332" y="354584"/>
                  </a:cubicBezTo>
                  <a:lnTo>
                    <a:pt x="3545332" y="3190748"/>
                  </a:lnTo>
                  <a:cubicBezTo>
                    <a:pt x="3545332" y="3386455"/>
                    <a:pt x="3386455" y="3545332"/>
                    <a:pt x="3190748" y="3545332"/>
                  </a:cubicBezTo>
                  <a:close/>
                </a:path>
              </a:pathLst>
            </a:custGeom>
            <a:solidFill>
              <a:srgbClr val="00687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520001" y="1747228"/>
            <a:ext cx="2638225" cy="2638225"/>
            <a:chOff x="0" y="0"/>
            <a:chExt cx="3517633" cy="35176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517646" cy="3517646"/>
            </a:xfrm>
            <a:custGeom>
              <a:avLst/>
              <a:gdLst/>
              <a:ahLst/>
              <a:cxnLst/>
              <a:rect r="r" b="b" t="t" l="l"/>
              <a:pathLst>
                <a:path h="3517646" w="3517646">
                  <a:moveTo>
                    <a:pt x="3165856" y="3517646"/>
                  </a:moveTo>
                  <a:lnTo>
                    <a:pt x="351790" y="3517646"/>
                  </a:lnTo>
                  <a:cubicBezTo>
                    <a:pt x="157607" y="3517646"/>
                    <a:pt x="0" y="3360039"/>
                    <a:pt x="0" y="3165856"/>
                  </a:cubicBezTo>
                  <a:lnTo>
                    <a:pt x="0" y="351790"/>
                  </a:lnTo>
                  <a:cubicBezTo>
                    <a:pt x="0" y="157607"/>
                    <a:pt x="157607" y="0"/>
                    <a:pt x="351790" y="0"/>
                  </a:cubicBezTo>
                  <a:lnTo>
                    <a:pt x="3165856" y="0"/>
                  </a:lnTo>
                  <a:cubicBezTo>
                    <a:pt x="3360039" y="0"/>
                    <a:pt x="3517646" y="157607"/>
                    <a:pt x="3517646" y="351790"/>
                  </a:cubicBezTo>
                  <a:lnTo>
                    <a:pt x="3517646" y="3165856"/>
                  </a:lnTo>
                  <a:cubicBezTo>
                    <a:pt x="3517646" y="3360039"/>
                    <a:pt x="3360039" y="3517646"/>
                    <a:pt x="3165856" y="3517646"/>
                  </a:cubicBezTo>
                  <a:close/>
                </a:path>
              </a:pathLst>
            </a:custGeom>
            <a:blipFill>
              <a:blip r:embed="rId4"/>
              <a:stretch>
                <a:fillRect l="0" t="-4731" r="0" b="-473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5931" y="1245483"/>
            <a:ext cx="1827028" cy="1827028"/>
            <a:chOff x="0" y="0"/>
            <a:chExt cx="2591321" cy="2591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2"/>
              <a:stretch>
                <a:fillRect l="0" t="-9506" r="0" b="-9507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2073957" y="193687"/>
            <a:ext cx="2003157" cy="2003157"/>
            <a:chOff x="0" y="0"/>
            <a:chExt cx="2591321" cy="25913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3"/>
              <a:stretch>
                <a:fillRect l="0" t="-4387" r="0" b="-2015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796468" y="193687"/>
            <a:ext cx="1909339" cy="1909339"/>
            <a:chOff x="0" y="0"/>
            <a:chExt cx="2591321" cy="25913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12338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3625897" y="2137966"/>
            <a:ext cx="2154081" cy="69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Krzysztof Hetman</a:t>
            </a:r>
          </a:p>
          <a:p>
            <a:pPr algn="ctr">
              <a:lnSpc>
                <a:spcPts val="1182"/>
              </a:lnSpc>
            </a:pPr>
            <a:r>
              <a:rPr lang="en-US" sz="84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Poseł do Parlamentu Europejskiego </a:t>
            </a:r>
          </a:p>
          <a:p>
            <a:pPr algn="ctr">
              <a:lnSpc>
                <a:spcPts val="1182"/>
              </a:lnSpc>
            </a:pPr>
            <a:r>
              <a:rPr lang="en-US" sz="84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Wiceprzewodniczący Komisji Rolnictwa </a:t>
            </a:r>
          </a:p>
          <a:p>
            <a:pPr algn="ctr">
              <a:lnSpc>
                <a:spcPts val="1182"/>
              </a:lnSpc>
            </a:pPr>
            <a:r>
              <a:rPr lang="en-US" sz="844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i Rozwoju Wsi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580321" y="193687"/>
            <a:ext cx="1917483" cy="1917483"/>
            <a:chOff x="0" y="0"/>
            <a:chExt cx="2591321" cy="25913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5"/>
              <a:stretch>
                <a:fillRect l="0" t="-3555" r="0" b="-22915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3810118" y="2922301"/>
            <a:ext cx="1979965" cy="1979965"/>
            <a:chOff x="0" y="0"/>
            <a:chExt cx="2591321" cy="259132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6"/>
              <a:stretch>
                <a:fillRect l="0" t="-8695" r="0" b="-8696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796468" y="4936066"/>
            <a:ext cx="1947036" cy="51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6"/>
              </a:lnSpc>
            </a:pPr>
            <a:r>
              <a:rPr lang="en-US" sz="126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Liam MacHale</a:t>
            </a:r>
          </a:p>
          <a:p>
            <a:pPr algn="ctr">
              <a:lnSpc>
                <a:spcPts val="1148"/>
              </a:lnSpc>
            </a:pPr>
            <a:r>
              <a:rPr lang="en-US" sz="82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European Affairs Irish Farmers’ Association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591218" y="2900809"/>
            <a:ext cx="1982152" cy="1982152"/>
            <a:chOff x="0" y="0"/>
            <a:chExt cx="2591321" cy="25913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374104" y="2859040"/>
            <a:ext cx="2001457" cy="2001457"/>
            <a:chOff x="0" y="0"/>
            <a:chExt cx="2591321" cy="25913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544885" y="4947960"/>
            <a:ext cx="1563063" cy="448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1507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dr Jerzy Plewa</a:t>
            </a:r>
          </a:p>
          <a:p>
            <a:pPr algn="ctr">
              <a:lnSpc>
                <a:spcPts val="1365"/>
              </a:lnSpc>
            </a:pPr>
            <a:r>
              <a:rPr lang="en-US" sz="975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Ekspert, Team EuropeDirect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107715" y="2836576"/>
            <a:ext cx="2046385" cy="2046385"/>
            <a:chOff x="0" y="0"/>
            <a:chExt cx="2591321" cy="259132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-18507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414640" y="193687"/>
            <a:ext cx="1960920" cy="1960920"/>
            <a:chOff x="0" y="0"/>
            <a:chExt cx="2591321" cy="259132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10"/>
              <a:stretch>
                <a:fillRect l="-1314" t="-7885" r="-1055" b="-23779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sp>
        <p:nvSpPr>
          <p:cNvPr name="TextBox 23" id="23"/>
          <p:cNvSpPr txBox="true"/>
          <p:nvPr/>
        </p:nvSpPr>
        <p:spPr>
          <a:xfrm rot="0">
            <a:off x="1178769" y="986150"/>
            <a:ext cx="1192827" cy="480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4"/>
              </a:lnSpc>
            </a:pPr>
            <a:r>
              <a:rPr lang="en-US" sz="135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1894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861669" y="3193792"/>
            <a:ext cx="1935553" cy="8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6"/>
              </a:lnSpc>
            </a:pPr>
            <a:r>
              <a:rPr lang="en-US" sz="1497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Karol Bujoczek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Dyrektor Wydawniczy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Przewodniczący Rady Redaktorów 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 AgroHorti Media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16038" y="2186398"/>
            <a:ext cx="1608248" cy="650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36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Krzysztof Ciecióra</a:t>
            </a:r>
          </a:p>
          <a:p>
            <a:pPr algn="ctr">
              <a:lnSpc>
                <a:spcPts val="1236"/>
              </a:lnSpc>
            </a:pPr>
            <a:r>
              <a:rPr lang="en-US" sz="88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Poseł na Sejm RP</a:t>
            </a:r>
          </a:p>
          <a:p>
            <a:pPr algn="ctr">
              <a:lnSpc>
                <a:spcPts val="1686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6619743" y="2137966"/>
            <a:ext cx="1995669" cy="44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0"/>
              </a:lnSpc>
            </a:pPr>
            <a:r>
              <a:rPr lang="en-US" sz="1386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Jérémy Decerle</a:t>
            </a:r>
          </a:p>
          <a:p>
            <a:pPr algn="ctr">
              <a:lnSpc>
                <a:spcPts val="1255"/>
              </a:lnSpc>
            </a:pPr>
            <a:r>
              <a:rPr lang="en-US" sz="897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Member of the European Parliament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80321" y="4911536"/>
            <a:ext cx="2009989" cy="571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1"/>
              </a:lnSpc>
            </a:pPr>
            <a:r>
              <a:rPr lang="en-US" sz="1379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Bruno Menne</a:t>
            </a:r>
          </a:p>
          <a:p>
            <a:pPr algn="ctr">
              <a:lnSpc>
                <a:spcPts val="1249"/>
              </a:lnSpc>
            </a:pPr>
            <a:r>
              <a:rPr lang="en-US" sz="892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the Commodities Team of COPA COGECA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84702" y="4936066"/>
            <a:ext cx="1892411" cy="1196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48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Luigi Pio Scordamaglia</a:t>
            </a:r>
          </a:p>
          <a:p>
            <a:pPr algn="ctr">
              <a:lnSpc>
                <a:spcPts val="1345"/>
              </a:lnSpc>
            </a:pPr>
            <a:r>
              <a:rPr lang="en-US" sz="96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Markets European Policies </a:t>
            </a:r>
          </a:p>
          <a:p>
            <a:pPr algn="ctr">
              <a:lnSpc>
                <a:spcPts val="1345"/>
              </a:lnSpc>
            </a:pPr>
            <a:r>
              <a:rPr lang="en-US" sz="96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and International Affairs in Coldiretti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455177" y="2123692"/>
            <a:ext cx="1742479" cy="60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Ma</a:t>
            </a:r>
            <a:r>
              <a:rPr lang="en-US" sz="1280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ria-Georgiana Teodorescu</a:t>
            </a:r>
          </a:p>
          <a:p>
            <a:pPr algn="ctr">
              <a:lnSpc>
                <a:spcPts val="1161"/>
              </a:lnSpc>
            </a:pPr>
            <a:r>
              <a:rPr lang="en-US" sz="830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Member </a:t>
            </a:r>
            <a:r>
              <a:rPr lang="en-US" sz="830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of the European Parliament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0884" y="1985590"/>
            <a:ext cx="1827028" cy="1827028"/>
            <a:chOff x="0" y="0"/>
            <a:chExt cx="2591321" cy="25913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2"/>
              <a:stretch>
                <a:fillRect l="0" t="-9506" r="0" b="-9507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4519003" y="1644548"/>
            <a:ext cx="1856637" cy="1856637"/>
            <a:chOff x="0" y="0"/>
            <a:chExt cx="2591321" cy="25913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3"/>
              <a:stretch>
                <a:fillRect l="0" t="-4387" r="0" b="-2015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90873" y="1644548"/>
            <a:ext cx="1769682" cy="1769682"/>
            <a:chOff x="0" y="0"/>
            <a:chExt cx="2591321" cy="25913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12338"/>
              </a:stretch>
            </a:blipFill>
            <a:ln w="9525" cap="sq">
              <a:solidFill>
                <a:srgbClr val="14475C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2432779" y="3443131"/>
            <a:ext cx="1996523" cy="650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311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Krzysztof Hetman</a:t>
            </a:r>
          </a:p>
          <a:p>
            <a:pPr algn="ctr">
              <a:lnSpc>
                <a:spcPts val="1096"/>
              </a:lnSpc>
            </a:pPr>
            <a:r>
              <a:rPr lang="en-US" sz="78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Poseł do Parlamentu Europejskiego </a:t>
            </a:r>
          </a:p>
          <a:p>
            <a:pPr algn="ctr">
              <a:lnSpc>
                <a:spcPts val="1096"/>
              </a:lnSpc>
            </a:pPr>
            <a:r>
              <a:rPr lang="en-US" sz="78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Wiceprzewodniczący Komisji Rolnictwa </a:t>
            </a:r>
          </a:p>
          <a:p>
            <a:pPr algn="ctr">
              <a:lnSpc>
                <a:spcPts val="1095"/>
              </a:lnSpc>
            </a:pPr>
            <a:r>
              <a:rPr lang="en-US" sz="78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i Rozwoju Wsi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527869" y="1644548"/>
            <a:ext cx="1835142" cy="1835142"/>
            <a:chOff x="0" y="0"/>
            <a:chExt cx="2591321" cy="25913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5"/>
              <a:stretch>
                <a:fillRect l="0" t="-8695" r="0" b="-8696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515217" y="3508232"/>
            <a:ext cx="1804622" cy="484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6"/>
              </a:lnSpc>
            </a:pPr>
            <a:r>
              <a:rPr lang="en-US" sz="1176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Liam MacHale</a:t>
            </a:r>
          </a:p>
          <a:p>
            <a:pPr algn="ctr">
              <a:lnSpc>
                <a:spcPts val="1064"/>
              </a:lnSpc>
            </a:pPr>
            <a:r>
              <a:rPr lang="en-US" sz="761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European Affairs Irish Farmers’ Association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515985" y="1630615"/>
            <a:ext cx="1837169" cy="1837169"/>
            <a:chOff x="0" y="0"/>
            <a:chExt cx="2591321" cy="259132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545068" y="1624814"/>
            <a:ext cx="1852087" cy="1852087"/>
            <a:chOff x="0" y="0"/>
            <a:chExt cx="2591321" cy="25913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699806" y="3478362"/>
            <a:ext cx="1446411" cy="418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3"/>
              </a:lnSpc>
            </a:pPr>
            <a:r>
              <a:rPr lang="en-US" sz="139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dr Jerzy Plewa</a:t>
            </a:r>
          </a:p>
          <a:p>
            <a:pPr algn="ctr">
              <a:lnSpc>
                <a:spcPts val="1263"/>
              </a:lnSpc>
            </a:pPr>
            <a:r>
              <a:rPr lang="en-US" sz="902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Ekspert, Team EuropeDirect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617808" y="1624814"/>
            <a:ext cx="1811523" cy="1811523"/>
            <a:chOff x="0" y="0"/>
            <a:chExt cx="2591321" cy="259132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91308" cy="2591308"/>
            </a:xfrm>
            <a:custGeom>
              <a:avLst/>
              <a:gdLst/>
              <a:ahLst/>
              <a:cxnLst/>
              <a:rect r="r" b="b" t="t" l="l"/>
              <a:pathLst>
                <a:path h="2591308" w="2591308">
                  <a:moveTo>
                    <a:pt x="2332228" y="2591308"/>
                  </a:moveTo>
                  <a:lnTo>
                    <a:pt x="259080" y="2591308"/>
                  </a:lnTo>
                  <a:cubicBezTo>
                    <a:pt x="116078" y="2591308"/>
                    <a:pt x="0" y="2475230"/>
                    <a:pt x="0" y="2332228"/>
                  </a:cubicBezTo>
                  <a:lnTo>
                    <a:pt x="0" y="259080"/>
                  </a:lnTo>
                  <a:cubicBezTo>
                    <a:pt x="0" y="116078"/>
                    <a:pt x="116078" y="0"/>
                    <a:pt x="259080" y="0"/>
                  </a:cubicBezTo>
                  <a:lnTo>
                    <a:pt x="2332228" y="0"/>
                  </a:lnTo>
                  <a:cubicBezTo>
                    <a:pt x="2475230" y="0"/>
                    <a:pt x="2591308" y="116078"/>
                    <a:pt x="2591308" y="259080"/>
                  </a:cubicBezTo>
                  <a:lnTo>
                    <a:pt x="2591308" y="2332228"/>
                  </a:lnTo>
                  <a:cubicBezTo>
                    <a:pt x="2591308" y="2475230"/>
                    <a:pt x="2475230" y="2591308"/>
                    <a:pt x="2332228" y="2591308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-18507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464687" y="1681142"/>
            <a:ext cx="1192827" cy="480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4"/>
              </a:lnSpc>
            </a:pPr>
            <a:r>
              <a:rPr lang="en-US" sz="1353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</a:p>
          <a:p>
            <a:pPr algn="ctr">
              <a:lnSpc>
                <a:spcPts val="1894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76622" y="3933899"/>
            <a:ext cx="1935553" cy="80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6"/>
              </a:lnSpc>
            </a:pPr>
            <a:r>
              <a:rPr lang="en-US" sz="1497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Karol Bujoczek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Dyrektor Wydawniczy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Przewodniczący Rady Redaktorów </a:t>
            </a:r>
          </a:p>
          <a:p>
            <a:pPr algn="ctr">
              <a:lnSpc>
                <a:spcPts val="1356"/>
              </a:lnSpc>
            </a:pPr>
            <a:r>
              <a:rPr lang="en-US" sz="96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w AgroHorti Media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50692" y="3497545"/>
            <a:ext cx="1490614" cy="596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1"/>
              </a:lnSpc>
            </a:pPr>
            <a:r>
              <a:rPr lang="en-US" sz="1265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Krzysztof Ciecióra</a:t>
            </a:r>
          </a:p>
          <a:p>
            <a:pPr algn="ctr">
              <a:lnSpc>
                <a:spcPts val="1146"/>
              </a:lnSpc>
            </a:pPr>
            <a:r>
              <a:rPr lang="en-US" sz="819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Poseł na Sejm RP</a:t>
            </a:r>
          </a:p>
          <a:p>
            <a:pPr algn="ctr">
              <a:lnSpc>
                <a:spcPts val="1563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8505886" y="3500311"/>
            <a:ext cx="1862970" cy="523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Bruno Menne</a:t>
            </a:r>
          </a:p>
          <a:p>
            <a:pPr algn="ctr">
              <a:lnSpc>
                <a:spcPts val="1157"/>
              </a:lnSpc>
            </a:pPr>
            <a:r>
              <a:rPr lang="en-US" sz="827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the Commodities Team of COPA COGECA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17808" y="3453561"/>
            <a:ext cx="1748604" cy="1118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372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Luigi Pio Scordamaglia</a:t>
            </a:r>
          </a:p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Director of Markets European Policies </a:t>
            </a:r>
          </a:p>
          <a:p>
            <a:pPr algn="ctr">
              <a:lnSpc>
                <a:spcPts val="1243"/>
              </a:lnSpc>
            </a:pPr>
            <a:r>
              <a:rPr lang="en-US" sz="888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and International Affairs in Coldiretti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097465" y="254708"/>
            <a:ext cx="10721492" cy="117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b="true" sz="2340" i="true" u="sng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Panel I:</a:t>
            </a:r>
            <a:r>
              <a:rPr lang="en-US" b="true" sz="2340" i="true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3089"/>
              </a:lnSpc>
            </a:pPr>
            <a:r>
              <a:rPr lang="en-US" b="true" sz="2340" i="true">
                <a:solidFill>
                  <a:srgbClr val="11676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„Ramy Finansowe, Wspólna Polityka Rolna, wyzwania środowiskowe i klimatyczne, handel (Ukraina, MERCOSUR i inne umowy)”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04148" y="1894884"/>
            <a:ext cx="3711192" cy="3789048"/>
            <a:chOff x="0" y="0"/>
            <a:chExt cx="4046931" cy="41318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46982" cy="4131818"/>
            </a:xfrm>
            <a:custGeom>
              <a:avLst/>
              <a:gdLst/>
              <a:ahLst/>
              <a:cxnLst/>
              <a:rect r="r" b="b" t="t" l="l"/>
              <a:pathLst>
                <a:path h="4131818" w="4046982">
                  <a:moveTo>
                    <a:pt x="3642233" y="4131818"/>
                  </a:moveTo>
                  <a:lnTo>
                    <a:pt x="404749" y="4131818"/>
                  </a:lnTo>
                  <a:cubicBezTo>
                    <a:pt x="181356" y="4131818"/>
                    <a:pt x="0" y="3946779"/>
                    <a:pt x="0" y="3718687"/>
                  </a:cubicBezTo>
                  <a:lnTo>
                    <a:pt x="0" y="413131"/>
                  </a:lnTo>
                  <a:cubicBezTo>
                    <a:pt x="0" y="185166"/>
                    <a:pt x="181356" y="0"/>
                    <a:pt x="404749" y="0"/>
                  </a:cubicBezTo>
                  <a:lnTo>
                    <a:pt x="3642233" y="0"/>
                  </a:lnTo>
                  <a:cubicBezTo>
                    <a:pt x="3865626" y="0"/>
                    <a:pt x="4046982" y="185166"/>
                    <a:pt x="4046982" y="413131"/>
                  </a:cubicBezTo>
                  <a:lnTo>
                    <a:pt x="4046982" y="3718687"/>
                  </a:lnTo>
                  <a:cubicBezTo>
                    <a:pt x="4046982" y="3946779"/>
                    <a:pt x="3865626" y="4131818"/>
                    <a:pt x="3642233" y="4131818"/>
                  </a:cubicBezTo>
                  <a:close/>
                </a:path>
              </a:pathLst>
            </a:custGeom>
            <a:blipFill>
              <a:blip r:embed="rId2"/>
              <a:stretch>
                <a:fillRect l="-70823" t="0" r="-7082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8474776"/>
            <a:ext cx="14630400" cy="669224"/>
            <a:chOff x="0" y="0"/>
            <a:chExt cx="4334933" cy="1982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34933" cy="198289"/>
            </a:xfrm>
            <a:custGeom>
              <a:avLst/>
              <a:gdLst/>
              <a:ahLst/>
              <a:cxnLst/>
              <a:rect r="r" b="b" t="t" l="l"/>
              <a:pathLst>
                <a:path h="198289" w="4334933">
                  <a:moveTo>
                    <a:pt x="0" y="0"/>
                  </a:moveTo>
                  <a:lnTo>
                    <a:pt x="4334933" y="0"/>
                  </a:lnTo>
                  <a:lnTo>
                    <a:pt x="4334933" y="198289"/>
                  </a:lnTo>
                  <a:lnTo>
                    <a:pt x="0" y="198289"/>
                  </a:lnTo>
                  <a:close/>
                </a:path>
              </a:pathLst>
            </a:custGeom>
            <a:solidFill>
              <a:srgbClr val="1447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334933" cy="245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179242" y="3256020"/>
            <a:ext cx="4847010" cy="1133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441" b="true">
                <a:solidFill>
                  <a:srgbClr val="11676A"/>
                </a:solidFill>
                <a:latin typeface="Arial Bold"/>
                <a:ea typeface="Arial Bold"/>
                <a:cs typeface="Arial Bold"/>
                <a:sym typeface="Arial Bold"/>
              </a:rPr>
              <a:t>Konrad Wojnarowski</a:t>
            </a:r>
          </a:p>
          <a:p>
            <a:pPr algn="ctr">
              <a:lnSpc>
                <a:spcPts val="3293"/>
              </a:lnSpc>
            </a:pPr>
          </a:p>
          <a:p>
            <a:pPr algn="ctr">
              <a:lnSpc>
                <a:spcPts val="2906"/>
              </a:lnSpc>
            </a:pPr>
            <a:r>
              <a:rPr lang="en-US" sz="1945">
                <a:solidFill>
                  <a:srgbClr val="11676A"/>
                </a:solidFill>
                <a:latin typeface="Arial"/>
                <a:ea typeface="Arial"/>
                <a:cs typeface="Arial"/>
                <a:sym typeface="Arial"/>
              </a:rPr>
              <a:t>Podsekretarz Stanu w Ministerstwie Energii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8708" y="486923"/>
            <a:ext cx="12492984" cy="816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b="true" sz="2444" i="true" spc="-51" u="sng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Wprowadzenie do Panelu II:</a:t>
            </a:r>
            <a:r>
              <a:rPr lang="en-US" b="true" sz="2444" i="true" spc="-51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  <a:p>
            <a:pPr algn="ctr">
              <a:lnSpc>
                <a:spcPts val="3227"/>
              </a:lnSpc>
            </a:pPr>
            <a:r>
              <a:rPr lang="en-US" b="true" sz="2444" i="true" spc="-53">
                <a:solidFill>
                  <a:srgbClr val="00687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„Łańcuchy dostaw wołowiny w kierunku net-zero, ESG i raportowanie emisji Scope 3”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DAHAWuWElG8</dc:identifier>
  <dcterms:modified xsi:type="dcterms:W3CDTF">2011-08-01T06:04:30Z</dcterms:modified>
  <cp:revision>1</cp:revision>
  <dc:title>Forum prezentacja ostateczna</dc:title>
</cp:coreProperties>
</file>